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Impact" panose="020B0806030902050204" pitchFamily="34" charset="0"/>
      <p:regular r:id="rId19"/>
    </p:embeddedFont>
    <p:embeddedFont>
      <p:font typeface="Oswald" pitchFamily="2" charset="77"/>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59186"/>
  </p:normalViewPr>
  <p:slideViewPr>
    <p:cSldViewPr snapToGrid="0">
      <p:cViewPr varScale="1">
        <p:scale>
          <a:sx n="122" d="100"/>
          <a:sy n="122" d="100"/>
        </p:scale>
        <p:origin x="31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262610d0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2262610d0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50">
                <a:solidFill>
                  <a:schemeClr val="dk1"/>
                </a:solidFill>
                <a:latin typeface="Oswald"/>
                <a:ea typeface="Oswald"/>
                <a:cs typeface="Oswald"/>
                <a:sym typeface="Oswald"/>
              </a:rPr>
              <a:t>Since the p-value is less than 0.05 we can reject the null hypothesis. </a:t>
            </a:r>
            <a:endParaRPr sz="1250">
              <a:solidFill>
                <a:schemeClr val="dk1"/>
              </a:solidFill>
              <a:latin typeface="Oswald"/>
              <a:ea typeface="Oswald"/>
              <a:cs typeface="Oswald"/>
              <a:sym typeface="Oswald"/>
            </a:endParaRPr>
          </a:p>
          <a:p>
            <a:pPr marL="0" lvl="0" indent="0" algn="l" rtl="0">
              <a:spcBef>
                <a:spcPts val="0"/>
              </a:spcBef>
              <a:spcAft>
                <a:spcPts val="0"/>
              </a:spcAft>
              <a:buClr>
                <a:schemeClr val="dk1"/>
              </a:buClr>
              <a:buSzPts val="1100"/>
              <a:buFont typeface="Arial"/>
              <a:buNone/>
            </a:pPr>
            <a:r>
              <a:rPr lang="en" sz="1250">
                <a:solidFill>
                  <a:schemeClr val="dk1"/>
                </a:solidFill>
                <a:latin typeface="Oswald"/>
                <a:ea typeface="Oswald"/>
                <a:cs typeface="Oswald"/>
                <a:sym typeface="Oswald"/>
              </a:rPr>
              <a:t>The R-squared value is 0.993 showing that our dependent value (rating of anime) can be explained mostly by our independent value (mean of manga).</a:t>
            </a:r>
            <a:endParaRPr sz="1250">
              <a:solidFill>
                <a:schemeClr val="dk1"/>
              </a:solidFill>
              <a:latin typeface="Oswald"/>
              <a:ea typeface="Oswald"/>
              <a:cs typeface="Oswald"/>
              <a:sym typeface="Oswald"/>
            </a:endParaRPr>
          </a:p>
          <a:p>
            <a:pPr marL="0" lvl="0" indent="0" algn="l" rtl="0">
              <a:spcBef>
                <a:spcPts val="0"/>
              </a:spcBef>
              <a:spcAft>
                <a:spcPts val="0"/>
              </a:spcAft>
              <a:buClr>
                <a:schemeClr val="dk1"/>
              </a:buClr>
              <a:buSzPts val="1100"/>
              <a:buFont typeface="Arial"/>
              <a:buNone/>
            </a:pPr>
            <a:endParaRPr sz="1250">
              <a:solidFill>
                <a:schemeClr val="dk1"/>
              </a:solidFill>
              <a:latin typeface="Oswald"/>
              <a:ea typeface="Oswald"/>
              <a:cs typeface="Oswald"/>
              <a:sym typeface="Oswald"/>
            </a:endParaRPr>
          </a:p>
          <a:p>
            <a:pPr marL="0" lvl="0" indent="0" algn="l" rtl="0">
              <a:spcBef>
                <a:spcPts val="0"/>
              </a:spcBef>
              <a:spcAft>
                <a:spcPts val="0"/>
              </a:spcAft>
              <a:buClr>
                <a:schemeClr val="dk1"/>
              </a:buClr>
              <a:buSzPts val="1100"/>
              <a:buFont typeface="Arial"/>
              <a:buNone/>
            </a:pPr>
            <a:r>
              <a:rPr lang="en" sz="1250">
                <a:solidFill>
                  <a:schemeClr val="dk1"/>
                </a:solidFill>
                <a:latin typeface="Oswald"/>
                <a:ea typeface="Oswald"/>
                <a:cs typeface="Oswald"/>
                <a:sym typeface="Oswald"/>
              </a:rPr>
              <a:t>Summary: 99.3% of the variability of the ratings of anime can be explained by the variability of the mean of the manga. This is in line with our hypothesis, showing us that when the mean of the manga is high the rating of the anime is also high. Manga most commonly comes before it's anime, and the anime is usually dependent on the success of the manga. </a:t>
            </a:r>
            <a:endParaRPr sz="1250">
              <a:solidFill>
                <a:schemeClr val="dk1"/>
              </a:solidFill>
              <a:latin typeface="Oswald"/>
              <a:ea typeface="Oswald"/>
              <a:cs typeface="Oswald"/>
              <a:sym typeface="Oswald"/>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62a8c2ad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62a8c2ad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JESSICA - Using a proxy for manga mean - popularity. We saw that those </a:t>
            </a:r>
            <a:r>
              <a:rPr lang="en" dirty="0" err="1"/>
              <a:t>mangas</a:t>
            </a:r>
            <a:r>
              <a:rPr lang="en" dirty="0"/>
              <a:t> that had zero chapters did not have zero chapters currently. The number of chapters being marked as zero in our dataset may be due to the point in time this data was captured in 2015 - it may be better to not put in the number since the status is not known at the time (and as you can see with the status). In general we view that </a:t>
            </a:r>
            <a:r>
              <a:rPr lang="en" dirty="0" err="1">
                <a:solidFill>
                  <a:schemeClr val="dk1"/>
                </a:solidFill>
              </a:rPr>
              <a:t>mangas</a:t>
            </a:r>
            <a:r>
              <a:rPr lang="en" dirty="0">
                <a:solidFill>
                  <a:schemeClr val="dk1"/>
                </a:solidFill>
              </a:rPr>
              <a:t> that keep get published are popular and tend to have higher ratings for their respective anime.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could have segmented on status, but we saw that there were </a:t>
            </a:r>
            <a:r>
              <a:rPr lang="en" dirty="0" err="1"/>
              <a:t>mangas</a:t>
            </a:r>
            <a:r>
              <a:rPr lang="en" dirty="0"/>
              <a:t> who had a status of “on hiatus” that was shared, so we choose to analyze only </a:t>
            </a:r>
            <a:r>
              <a:rPr lang="en" dirty="0" err="1"/>
              <a:t>mangas</a:t>
            </a:r>
            <a:r>
              <a:rPr lang="en" dirty="0"/>
              <a:t> with chapters for our further analysis.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r>
              <a:rPr lang="en-US" sz="1100" b="0" i="0" u="none" strike="noStrike" cap="none" dirty="0">
                <a:solidFill>
                  <a:srgbClr val="000000"/>
                </a:solidFill>
                <a:effectLst/>
                <a:latin typeface="Arial"/>
                <a:ea typeface="Arial"/>
                <a:cs typeface="Arial"/>
                <a:sym typeface="Arial"/>
              </a:rPr>
              <a:t>One of the things that we were interested in exploring was the relationship between the manga length (explored in chapters) and its respective anime rating. The first something we noticed early on in our data set was that the chapter length column looked a little strange. We had some </a:t>
            </a:r>
            <a:r>
              <a:rPr lang="en-US" sz="1100" b="0" i="0" u="none" strike="noStrike" cap="none" dirty="0" err="1">
                <a:solidFill>
                  <a:srgbClr val="000000"/>
                </a:solidFill>
                <a:effectLst/>
                <a:latin typeface="Arial"/>
                <a:ea typeface="Arial"/>
                <a:cs typeface="Arial"/>
                <a:sym typeface="Arial"/>
              </a:rPr>
              <a:t>mangas</a:t>
            </a:r>
            <a:r>
              <a:rPr lang="en-US" sz="1100" b="0" i="0" u="none" strike="noStrike" cap="none" dirty="0">
                <a:solidFill>
                  <a:srgbClr val="000000"/>
                </a:solidFill>
                <a:effectLst/>
                <a:latin typeface="Arial"/>
                <a:ea typeface="Arial"/>
                <a:cs typeface="Arial"/>
                <a:sym typeface="Arial"/>
              </a:rPr>
              <a:t> listed as having zero chapters and some </a:t>
            </a:r>
            <a:r>
              <a:rPr lang="en-US" sz="1100" b="0" i="0" u="none" strike="noStrike" cap="none" dirty="0" err="1">
                <a:solidFill>
                  <a:srgbClr val="000000"/>
                </a:solidFill>
                <a:effectLst/>
                <a:latin typeface="Arial"/>
                <a:ea typeface="Arial"/>
                <a:cs typeface="Arial"/>
                <a:sym typeface="Arial"/>
              </a:rPr>
              <a:t>mangas</a:t>
            </a:r>
            <a:r>
              <a:rPr lang="en-US" sz="1100" b="0" i="0" u="none" strike="noStrike" cap="none" dirty="0">
                <a:solidFill>
                  <a:srgbClr val="000000"/>
                </a:solidFill>
                <a:effectLst/>
                <a:latin typeface="Arial"/>
                <a:ea typeface="Arial"/>
                <a:cs typeface="Arial"/>
                <a:sym typeface="Arial"/>
              </a:rPr>
              <a:t> that had too many. </a:t>
            </a:r>
          </a:p>
          <a:p>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And we see we see one of the potential reasons why </a:t>
            </a:r>
            <a:r>
              <a:rPr lang="en-US" sz="1100" b="0" i="0" u="none" strike="noStrike" cap="none" dirty="0" err="1">
                <a:solidFill>
                  <a:srgbClr val="000000"/>
                </a:solidFill>
                <a:effectLst/>
                <a:latin typeface="Arial"/>
                <a:ea typeface="Arial"/>
                <a:cs typeface="Arial"/>
                <a:sym typeface="Arial"/>
              </a:rPr>
              <a:t>mangas</a:t>
            </a:r>
            <a:r>
              <a:rPr lang="en-US" sz="1100" b="0" i="0" u="none" strike="noStrike" cap="none" dirty="0">
                <a:solidFill>
                  <a:srgbClr val="000000"/>
                </a:solidFill>
                <a:effectLst/>
                <a:latin typeface="Arial"/>
                <a:ea typeface="Arial"/>
                <a:cs typeface="Arial"/>
                <a:sym typeface="Arial"/>
              </a:rPr>
              <a:t> have zero chapters listed as the number of chapters maybe because they have an uncertain status like currently in publishing or on hiatus. From the first visualization on the left we see this is consistent with her previous scatterplot which shows that </a:t>
            </a:r>
            <a:r>
              <a:rPr lang="en-US" sz="1100" b="0" i="0" u="none" strike="noStrike" cap="none" dirty="0" err="1">
                <a:solidFill>
                  <a:srgbClr val="000000"/>
                </a:solidFill>
                <a:effectLst/>
                <a:latin typeface="Arial"/>
                <a:ea typeface="Arial"/>
                <a:cs typeface="Arial"/>
                <a:sym typeface="Arial"/>
              </a:rPr>
              <a:t>mangas</a:t>
            </a:r>
            <a:r>
              <a:rPr lang="en-US" sz="1100" b="0" i="0" u="none" strike="noStrike" cap="none" dirty="0">
                <a:solidFill>
                  <a:srgbClr val="000000"/>
                </a:solidFill>
                <a:effectLst/>
                <a:latin typeface="Arial"/>
                <a:ea typeface="Arial"/>
                <a:cs typeface="Arial"/>
                <a:sym typeface="Arial"/>
              </a:rPr>
              <a:t> that are popular keep getting published and typically a higher anime rating.</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62a8c2ad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62a8c2ad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JESSICA- </a:t>
            </a:r>
            <a:r>
              <a:rPr lang="en" dirty="0"/>
              <a:t>We see there is a relationship between the number of chapters a manga has and the anime rating, but this alone is a poor predictor for the anime's success. When we remove the extreme outliers at both ends of the spectrum (0 and over 1000 chapters) there is a jump in the R^2 value from 13.9% to 42.1% and although removing natural outliers is a bad practice, we see that despite this change, the relationship of predictability remains to be a poor predictor alone.</a:t>
            </a:r>
            <a:endParaRPr dirty="0"/>
          </a:p>
          <a:p>
            <a:pPr marL="0" lvl="0" indent="0" algn="l" rtl="0">
              <a:spcBef>
                <a:spcPts val="0"/>
              </a:spcBef>
              <a:spcAft>
                <a:spcPts val="0"/>
              </a:spcAft>
              <a:buNone/>
            </a:pPr>
            <a:r>
              <a:rPr lang="en" dirty="0"/>
              <a:t>We do acknowledge that our data is heteroskedastic since manga with a high amount of chapters isn’t as common.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6311c63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6311c63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JESSICA - </a:t>
            </a:r>
            <a:r>
              <a:rPr lang="en" dirty="0"/>
              <a:t>Yes with limitations, only able to find a worst genre.</a:t>
            </a:r>
            <a:endParaRPr dirty="0"/>
          </a:p>
          <a:p>
            <a:pPr marL="0" lvl="0" indent="0" algn="l" rtl="0">
              <a:spcBef>
                <a:spcPts val="0"/>
              </a:spcBef>
              <a:spcAft>
                <a:spcPts val="0"/>
              </a:spcAft>
              <a:buNone/>
            </a:pPr>
            <a:r>
              <a:rPr lang="en" dirty="0"/>
              <a:t>Length has a low R^2 value but it has a significant P-value.</a:t>
            </a:r>
            <a:endParaRPr dirty="0"/>
          </a:p>
          <a:p>
            <a:pPr marL="0" lvl="0" indent="0" algn="l" rtl="0">
              <a:spcBef>
                <a:spcPts val="0"/>
              </a:spcBef>
              <a:spcAft>
                <a:spcPts val="0"/>
              </a:spcAft>
              <a:buNone/>
            </a:pPr>
            <a:r>
              <a:rPr lang="en" dirty="0"/>
              <a:t>Yes! The R^2 value is major and the P-value is significant as well.</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5aebd1d4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5aebd1d4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JESSICA-</a:t>
            </a:r>
            <a:r>
              <a:rPr lang="en" dirty="0" err="1"/>
              <a:t>Animes</a:t>
            </a:r>
            <a:r>
              <a:rPr lang="en" dirty="0"/>
              <a:t> and </a:t>
            </a:r>
            <a:r>
              <a:rPr lang="en" dirty="0" err="1"/>
              <a:t>Mangas</a:t>
            </a:r>
            <a:r>
              <a:rPr lang="en" dirty="0"/>
              <a:t> generally tend to have a similar average based on genre.</a:t>
            </a:r>
          </a:p>
          <a:p>
            <a:pPr marL="0" lvl="0" indent="0" algn="l" rtl="0">
              <a:spcBef>
                <a:spcPts val="0"/>
              </a:spcBef>
              <a:spcAft>
                <a:spcPts val="0"/>
              </a:spcAft>
              <a:buNone/>
            </a:pPr>
            <a:endParaRPr dirty="0"/>
          </a:p>
          <a:p>
            <a:pPr marL="0" lvl="0" indent="0" algn="l" rtl="0">
              <a:spcBef>
                <a:spcPts val="0"/>
              </a:spcBef>
              <a:spcAft>
                <a:spcPts val="0"/>
              </a:spcAft>
              <a:buNone/>
            </a:pPr>
            <a:r>
              <a:rPr lang="en" dirty="0"/>
              <a:t>For each show on an individual level, because the relationship is strong, a good predictor on whether or not an anime should be made is whether or not the manga is doing well.</a:t>
            </a:r>
          </a:p>
          <a:p>
            <a:pPr marL="0" lvl="0" indent="0" algn="l" rtl="0">
              <a:spcBef>
                <a:spcPts val="0"/>
              </a:spcBef>
              <a:spcAft>
                <a:spcPts val="0"/>
              </a:spcAft>
              <a:buNone/>
            </a:pPr>
            <a:endParaRPr dirty="0"/>
          </a:p>
          <a:p>
            <a:pPr marL="0" lvl="0" indent="0" algn="l" rtl="0">
              <a:spcBef>
                <a:spcPts val="0"/>
              </a:spcBef>
              <a:spcAft>
                <a:spcPts val="0"/>
              </a:spcAft>
              <a:buNone/>
            </a:pPr>
            <a:r>
              <a:rPr lang="en" dirty="0"/>
              <a:t>Small caveat being that sometimes ratings don’t necessarily mean profitable. We acknowledge that although the success of the manga is well correlated with the success of the anime. This is in terms of ratings. Lots of shows/books/movies have great ratings but they may not be popular. The inverse is true as well where shows/books/movies have trash ratings but they may be very popular.</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5aebd1d4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5aebd1d4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of the titles may not be relevant to our questions because 1) Ex: kokuhaku - was a 40 sec clip on youtube that made it onto myanimelist.com</a:t>
            </a:r>
            <a:endParaRPr/>
          </a:p>
          <a:p>
            <a:pPr marL="0" lvl="0" indent="0" algn="l" rtl="0">
              <a:spcBef>
                <a:spcPts val="0"/>
              </a:spcBef>
              <a:spcAft>
                <a:spcPts val="0"/>
              </a:spcAft>
              <a:buNone/>
            </a:pPr>
            <a:r>
              <a:rPr lang="en"/>
              <a:t>We can only assume that there might be other Titles with the same issues, and brings the question of myanimelist.com’s validity</a:t>
            </a:r>
            <a:endParaRPr/>
          </a:p>
          <a:p>
            <a:pPr marL="0" lvl="0" indent="0" algn="l" rtl="0">
              <a:spcBef>
                <a:spcPts val="0"/>
              </a:spcBef>
              <a:spcAft>
                <a:spcPts val="0"/>
              </a:spcAft>
              <a:buNone/>
            </a:pPr>
            <a:endParaRPr/>
          </a:p>
          <a:p>
            <a:pPr marL="0" lvl="0" indent="0" algn="l" rtl="0">
              <a:spcBef>
                <a:spcPts val="0"/>
              </a:spcBef>
              <a:spcAft>
                <a:spcPts val="0"/>
              </a:spcAft>
              <a:buNone/>
            </a:pPr>
            <a:r>
              <a:rPr lang="en"/>
              <a:t>Trends are from 1980-2015, decades worth of data, could be applicable to today because it has shown consistency based off sample size. Or maybe it’s not applicable today and we’ll have to do further research to see if the rating of older anime stood against the test of time.</a:t>
            </a:r>
            <a:endParaRPr/>
          </a:p>
          <a:p>
            <a:pPr marL="0" lvl="0" indent="0" algn="l" rtl="0">
              <a:spcBef>
                <a:spcPts val="0"/>
              </a:spcBef>
              <a:spcAft>
                <a:spcPts val="0"/>
              </a:spcAft>
              <a:buNone/>
            </a:pPr>
            <a:endParaRPr/>
          </a:p>
          <a:p>
            <a:pPr marL="0" lvl="0" indent="0" algn="l" rtl="0">
              <a:spcBef>
                <a:spcPts val="0"/>
              </a:spcBef>
              <a:spcAft>
                <a:spcPts val="0"/>
              </a:spcAft>
              <a:buNone/>
            </a:pPr>
            <a:r>
              <a:rPr lang="en"/>
              <a:t>Sam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25aebd1d4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25aebd1d4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26311c6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26311c6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Anime are animated videos of Japanese series typically of Manga. While Manga are comics or graphic novels from Japan. Animes usually originate from manga so we would expect there to be a strong relationship between the success of one and the other.</a:t>
            </a:r>
            <a:endParaRPr/>
          </a:p>
          <a:p>
            <a:pPr marL="0" lvl="0" indent="0" algn="l" rtl="0">
              <a:spcBef>
                <a:spcPts val="0"/>
              </a:spcBef>
              <a:spcAft>
                <a:spcPts val="0"/>
              </a:spcAft>
              <a:buNone/>
            </a:pPr>
            <a:r>
              <a:rPr lang="en"/>
              <a:t>Typically animes are done in full color in 20-30 minute segments while Manga are usually black and white and have a much wider variation of chapter &amp; volume length.</a:t>
            </a:r>
            <a:endParaRPr/>
          </a:p>
          <a:p>
            <a:pPr marL="0" lvl="0" indent="0" algn="l" rtl="0">
              <a:spcBef>
                <a:spcPts val="0"/>
              </a:spcBef>
              <a:spcAft>
                <a:spcPts val="0"/>
              </a:spcAft>
              <a:buNone/>
            </a:pPr>
            <a:r>
              <a:rPr lang="en"/>
              <a:t>Since the plot of the anime would typically stay the same, usually the same scene or plot points would show up in the anime that have already showed up in the manga as noted above.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5aebd1d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25aebd1d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595959"/>
                </a:solidFill>
              </a:rPr>
              <a:t>Manga dataset not good</a:t>
            </a:r>
            <a:endParaRPr sz="2800">
              <a:solidFill>
                <a:srgbClr val="595959"/>
              </a:solidFill>
            </a:endParaRPr>
          </a:p>
          <a:p>
            <a:pPr marL="0" lvl="0" indent="0" algn="ctr" rtl="0">
              <a:spcBef>
                <a:spcPts val="0"/>
              </a:spcBef>
              <a:spcAft>
                <a:spcPts val="0"/>
              </a:spcAft>
              <a:buNone/>
            </a:pPr>
            <a:r>
              <a:rPr lang="en" sz="2800">
                <a:solidFill>
                  <a:srgbClr val="595959"/>
                </a:solidFill>
              </a:rPr>
              <a:t>Not every manga and anime is included, after merging the datasets we were left with a little over 1000 shows that had both a manga and an anime that matched based off title.</a:t>
            </a:r>
            <a:endParaRPr sz="2800">
              <a:solidFill>
                <a:srgbClr val="595959"/>
              </a:solidFill>
            </a:endParaRPr>
          </a:p>
          <a:p>
            <a:pPr marL="0" lvl="0" indent="0" algn="ctr" rtl="0">
              <a:spcBef>
                <a:spcPts val="0"/>
              </a:spcBef>
              <a:spcAft>
                <a:spcPts val="0"/>
              </a:spcAft>
              <a:buNone/>
            </a:pPr>
            <a:r>
              <a:rPr lang="en" sz="2800">
                <a:solidFill>
                  <a:srgbClr val="595959"/>
                </a:solidFill>
              </a:rPr>
              <a:t>Anime dataset was for 2017, Manga dataset was for 2015</a:t>
            </a:r>
            <a:endParaRPr sz="2800">
              <a:solidFill>
                <a:srgbClr val="595959"/>
              </a:solidFill>
            </a:endParaRPr>
          </a:p>
          <a:p>
            <a:pPr marL="0" lvl="0" indent="0" algn="ctr" rtl="0">
              <a:spcBef>
                <a:spcPts val="0"/>
              </a:spcBef>
              <a:spcAft>
                <a:spcPts val="0"/>
              </a:spcAft>
              <a:buNone/>
            </a:pPr>
            <a:r>
              <a:rPr lang="en" sz="2800">
                <a:solidFill>
                  <a:srgbClr val="595959"/>
                </a:solidFill>
              </a:rPr>
              <a:t>Since the older dataset was for 2015, that’s the newest manga that will be shown</a:t>
            </a:r>
            <a:endParaRPr sz="2800">
              <a:solidFill>
                <a:srgbClr val="595959"/>
              </a:solidFill>
            </a:endParaRPr>
          </a:p>
          <a:p>
            <a:pPr marL="0" lvl="0" indent="0" algn="ctr" rtl="0">
              <a:spcBef>
                <a:spcPts val="0"/>
              </a:spcBef>
              <a:spcAft>
                <a:spcPts val="0"/>
              </a:spcAft>
              <a:buNone/>
            </a:pPr>
            <a:endParaRPr sz="2800">
              <a:solidFill>
                <a:srgbClr val="595959"/>
              </a:solidFill>
            </a:endParaRPr>
          </a:p>
          <a:p>
            <a:pPr marL="0" lvl="0" indent="0" algn="ctr" rtl="0">
              <a:spcBef>
                <a:spcPts val="0"/>
              </a:spcBef>
              <a:spcAft>
                <a:spcPts val="0"/>
              </a:spcAft>
              <a:buNone/>
            </a:pPr>
            <a:r>
              <a:rPr lang="en" sz="2800">
                <a:solidFill>
                  <a:srgbClr val="595959"/>
                </a:solidFill>
              </a:rPr>
              <a:t>The datasets were merged based off of titles, resulting in discarding the titles that didn’t have a manga and or anime.</a:t>
            </a:r>
            <a:endParaRPr sz="2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5aebd1d4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5aebd1d4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26311c636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26311c636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filtering to get what we wanted. A lot of the times we had light novels, comics, one-shots, and other media types. But we just wanted to focus on Manga. In addition to that, many shows have more than one genre but there’s usually a primary genre. We decided to drop secondary genres and just look at the primary genres of each show to evaluate their manga &amp; anime ratings from there.</a:t>
            </a:r>
            <a:endParaRPr/>
          </a:p>
          <a:p>
            <a:pPr marL="0" lvl="0" indent="0" algn="l" rtl="0">
              <a:spcBef>
                <a:spcPts val="0"/>
              </a:spcBef>
              <a:spcAft>
                <a:spcPts val="0"/>
              </a:spcAft>
              <a:buNone/>
            </a:pPr>
            <a:endParaRPr/>
          </a:p>
          <a:p>
            <a:pPr marL="0" lvl="0" indent="0" algn="l" rtl="0">
              <a:spcBef>
                <a:spcPts val="0"/>
              </a:spcBef>
              <a:spcAft>
                <a:spcPts val="0"/>
              </a:spcAft>
              <a:buNone/>
            </a:pPr>
            <a:r>
              <a:rPr lang="en"/>
              <a:t>-sam 5-7</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5aebd1d4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5aebd1d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7975" algn="l" rtl="0">
              <a:lnSpc>
                <a:spcPct val="115000"/>
              </a:lnSpc>
              <a:spcBef>
                <a:spcPts val="0"/>
              </a:spcBef>
              <a:spcAft>
                <a:spcPts val="0"/>
              </a:spcAft>
              <a:buClr>
                <a:schemeClr val="dk1"/>
              </a:buClr>
              <a:buSzPts val="1250"/>
              <a:buFont typeface="Oswald"/>
              <a:buChar char="●"/>
            </a:pPr>
            <a:r>
              <a:rPr lang="en" sz="1250">
                <a:solidFill>
                  <a:schemeClr val="dk1"/>
                </a:solidFill>
                <a:latin typeface="Oswald"/>
                <a:ea typeface="Oswald"/>
                <a:cs typeface="Oswald"/>
                <a:sym typeface="Oswald"/>
              </a:rPr>
              <a:t>This boxplot is showing us that there is small variations between the genres in anime.</a:t>
            </a:r>
            <a:endParaRPr sz="1250">
              <a:solidFill>
                <a:schemeClr val="dk1"/>
              </a:solidFill>
              <a:latin typeface="Oswald"/>
              <a:ea typeface="Oswald"/>
              <a:cs typeface="Oswald"/>
              <a:sym typeface="Oswald"/>
            </a:endParaRPr>
          </a:p>
          <a:p>
            <a:pPr marL="457200" lvl="0" indent="-307975" algn="l" rtl="0">
              <a:lnSpc>
                <a:spcPct val="115000"/>
              </a:lnSpc>
              <a:spcBef>
                <a:spcPts val="0"/>
              </a:spcBef>
              <a:spcAft>
                <a:spcPts val="0"/>
              </a:spcAft>
              <a:buClr>
                <a:schemeClr val="dk1"/>
              </a:buClr>
              <a:buSzPts val="1250"/>
              <a:buFont typeface="Oswald"/>
              <a:buChar char="●"/>
            </a:pPr>
            <a:r>
              <a:rPr lang="en" sz="1250">
                <a:solidFill>
                  <a:schemeClr val="dk1"/>
                </a:solidFill>
                <a:latin typeface="Oswald"/>
                <a:ea typeface="Oswald"/>
                <a:cs typeface="Oswald"/>
                <a:sym typeface="Oswald"/>
              </a:rPr>
              <a:t>Some outliers have less than 1000 voters, resulting in the question of their validity. However, is it not reasonable to cast them out because then our dataset would only include popular shows.</a:t>
            </a:r>
            <a:endParaRPr sz="1250">
              <a:solidFill>
                <a:schemeClr val="dk1"/>
              </a:solidFill>
              <a:latin typeface="Oswald"/>
              <a:ea typeface="Oswald"/>
              <a:cs typeface="Oswald"/>
              <a:sym typeface="Oswald"/>
            </a:endParaRPr>
          </a:p>
          <a:p>
            <a:pPr marL="457200" lvl="0" indent="-307975" algn="l" rtl="0">
              <a:lnSpc>
                <a:spcPct val="115000"/>
              </a:lnSpc>
              <a:spcBef>
                <a:spcPts val="0"/>
              </a:spcBef>
              <a:spcAft>
                <a:spcPts val="0"/>
              </a:spcAft>
              <a:buClr>
                <a:schemeClr val="dk1"/>
              </a:buClr>
              <a:buSzPts val="1250"/>
              <a:buFont typeface="Oswald"/>
              <a:buChar char="●"/>
            </a:pPr>
            <a:r>
              <a:rPr lang="en" sz="1250">
                <a:solidFill>
                  <a:schemeClr val="dk1"/>
                </a:solidFill>
                <a:latin typeface="Oswald"/>
                <a:ea typeface="Oswald"/>
                <a:cs typeface="Oswald"/>
                <a:sym typeface="Oswald"/>
              </a:rPr>
              <a:t>Drama and romance have the most variation</a:t>
            </a:r>
            <a:endParaRPr sz="1250">
              <a:solidFill>
                <a:schemeClr val="dk1"/>
              </a:solidFill>
              <a:latin typeface="Oswald"/>
              <a:ea typeface="Oswald"/>
              <a:cs typeface="Oswald"/>
              <a:sym typeface="Oswald"/>
            </a:endParaRPr>
          </a:p>
          <a:p>
            <a:pPr marL="457200" lvl="0" indent="-307975" algn="l" rtl="0">
              <a:lnSpc>
                <a:spcPct val="115000"/>
              </a:lnSpc>
              <a:spcBef>
                <a:spcPts val="0"/>
              </a:spcBef>
              <a:spcAft>
                <a:spcPts val="0"/>
              </a:spcAft>
              <a:buClr>
                <a:schemeClr val="dk1"/>
              </a:buClr>
              <a:buSzPts val="1250"/>
              <a:buFont typeface="Oswald"/>
              <a:buChar char="●"/>
            </a:pPr>
            <a:r>
              <a:rPr lang="en" sz="1250">
                <a:solidFill>
                  <a:schemeClr val="dk1"/>
                </a:solidFill>
                <a:latin typeface="Oswald"/>
                <a:ea typeface="Oswald"/>
                <a:cs typeface="Oswald"/>
                <a:sym typeface="Oswald"/>
              </a:rPr>
              <a:t>We can only assume that there were titles that were merged together without any relation to one another. Ex: Kokohaku, listed under Drama and is the lowest outlier. It is a 40-second homemade animation clip on youtube. It was put onto myanimelist.com for some reason, which is a problem with our dataset.</a:t>
            </a:r>
            <a:endParaRPr sz="1250">
              <a:solidFill>
                <a:schemeClr val="dk1"/>
              </a:solidFill>
              <a:latin typeface="Oswald"/>
              <a:ea typeface="Oswald"/>
              <a:cs typeface="Oswald"/>
              <a:sym typeface="Oswald"/>
            </a:endParaRPr>
          </a:p>
          <a:p>
            <a:pPr marL="0" lvl="0" indent="0" algn="l" rtl="0">
              <a:lnSpc>
                <a:spcPct val="115000"/>
              </a:lnSpc>
              <a:spcBef>
                <a:spcPts val="700"/>
              </a:spcBef>
              <a:spcAft>
                <a:spcPts val="700"/>
              </a:spcAft>
              <a:buNone/>
            </a:pPr>
            <a:endParaRPr sz="1250">
              <a:solidFill>
                <a:schemeClr val="dk1"/>
              </a:solidFill>
              <a:latin typeface="Oswald"/>
              <a:ea typeface="Oswald"/>
              <a:cs typeface="Oswald"/>
              <a:sym typeface="Oswa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25aebd1d4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25aebd1d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7975" algn="l" rtl="0">
              <a:lnSpc>
                <a:spcPct val="115000"/>
              </a:lnSpc>
              <a:spcBef>
                <a:spcPts val="0"/>
              </a:spcBef>
              <a:spcAft>
                <a:spcPts val="0"/>
              </a:spcAft>
              <a:buClr>
                <a:schemeClr val="dk1"/>
              </a:buClr>
              <a:buSzPts val="1250"/>
              <a:buFont typeface="Oswald"/>
              <a:buChar char="●"/>
            </a:pPr>
            <a:r>
              <a:rPr lang="en" sz="1250">
                <a:solidFill>
                  <a:schemeClr val="dk1"/>
                </a:solidFill>
                <a:latin typeface="Oswald"/>
                <a:ea typeface="Oswald"/>
                <a:cs typeface="Oswald"/>
                <a:sym typeface="Oswald"/>
              </a:rPr>
              <a:t>when compared to anime, manga has less outliers and is more consistent; however, the ratings are in means making the manga data look more consistent than the anime data.</a:t>
            </a:r>
            <a:endParaRPr sz="1250">
              <a:solidFill>
                <a:schemeClr val="dk1"/>
              </a:solidFill>
              <a:latin typeface="Oswald"/>
              <a:ea typeface="Oswald"/>
              <a:cs typeface="Oswald"/>
              <a:sym typeface="Oswald"/>
            </a:endParaRPr>
          </a:p>
          <a:p>
            <a:pPr marL="457200" lvl="0" indent="-307975" algn="l" rtl="0">
              <a:lnSpc>
                <a:spcPct val="115000"/>
              </a:lnSpc>
              <a:spcBef>
                <a:spcPts val="0"/>
              </a:spcBef>
              <a:spcAft>
                <a:spcPts val="0"/>
              </a:spcAft>
              <a:buClr>
                <a:schemeClr val="dk1"/>
              </a:buClr>
              <a:buSzPts val="1250"/>
              <a:buFont typeface="Oswald"/>
              <a:buChar char="●"/>
            </a:pPr>
            <a:r>
              <a:rPr lang="en" sz="1250">
                <a:solidFill>
                  <a:schemeClr val="dk1"/>
                </a:solidFill>
                <a:latin typeface="Oswald"/>
                <a:ea typeface="Oswald"/>
                <a:cs typeface="Oswald"/>
                <a:sym typeface="Oswald"/>
              </a:rPr>
              <a:t>for both the manga and anime, drama appears to have the most variability.</a:t>
            </a:r>
            <a:endParaRPr sz="1250">
              <a:solidFill>
                <a:schemeClr val="dk1"/>
              </a:solidFill>
              <a:latin typeface="Oswald"/>
              <a:ea typeface="Oswald"/>
              <a:cs typeface="Oswald"/>
              <a:sym typeface="Oswald"/>
            </a:endParaRPr>
          </a:p>
          <a:p>
            <a:pPr marL="457200" lvl="0" indent="-307975" algn="l" rtl="0">
              <a:lnSpc>
                <a:spcPct val="115000"/>
              </a:lnSpc>
              <a:spcBef>
                <a:spcPts val="0"/>
              </a:spcBef>
              <a:spcAft>
                <a:spcPts val="0"/>
              </a:spcAft>
              <a:buClr>
                <a:schemeClr val="dk1"/>
              </a:buClr>
              <a:buSzPts val="1250"/>
              <a:buFont typeface="Oswald"/>
              <a:buChar char="●"/>
            </a:pPr>
            <a:r>
              <a:rPr lang="en" sz="1250">
                <a:solidFill>
                  <a:schemeClr val="dk1"/>
                </a:solidFill>
                <a:latin typeface="Oswald"/>
                <a:ea typeface="Oswald"/>
                <a:cs typeface="Oswald"/>
                <a:sym typeface="Oswald"/>
              </a:rPr>
              <a:t>the range for the manga is about 5.9 - 9.1 the range for the anime is about 5.5 - 9.3</a:t>
            </a:r>
            <a:endParaRPr sz="1250">
              <a:solidFill>
                <a:schemeClr val="dk1"/>
              </a:solidFill>
              <a:latin typeface="Oswald"/>
              <a:ea typeface="Oswald"/>
              <a:cs typeface="Oswald"/>
              <a:sym typeface="Oswald"/>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26311c636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26311c636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both anime and Manga. The ecchi genre seems to have significantly lower ratings relative to the other genres. This makes sense because this genre is for people with trash taste, but moreso because it’s in the nature of the genre. They’re usually relatively low-budget, low-story, and appeals to the male fantasy.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62555a86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62555a86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2275"/>
            <a:ext cx="9152139" cy="5143500"/>
          </a:xfrm>
          <a:prstGeom prst="rect">
            <a:avLst/>
          </a:prstGeom>
          <a:noFill/>
          <a:ln>
            <a:noFill/>
          </a:ln>
        </p:spPr>
      </p:pic>
      <p:pic>
        <p:nvPicPr>
          <p:cNvPr id="14" name="Google Shape;14;p2"/>
          <p:cNvPicPr preferRelativeResize="0"/>
          <p:nvPr/>
        </p:nvPicPr>
        <p:blipFill>
          <a:blip r:embed="rId3">
            <a:alphaModFix/>
          </a:blip>
          <a:stretch>
            <a:fillRect/>
          </a:stretch>
        </p:blipFill>
        <p:spPr>
          <a:xfrm>
            <a:off x="0" y="14288"/>
            <a:ext cx="9144000" cy="5114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215850" y="900975"/>
            <a:ext cx="8520600" cy="1177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u="sng">
                <a:latin typeface="Oswald"/>
                <a:ea typeface="Oswald"/>
                <a:cs typeface="Oswald"/>
                <a:sym typeface="Oswald"/>
              </a:rPr>
              <a:t>Manga &amp; Anime</a:t>
            </a:r>
            <a:endParaRPr u="sng">
              <a:latin typeface="Oswald"/>
              <a:ea typeface="Oswald"/>
              <a:cs typeface="Oswald"/>
              <a:sym typeface="Oswald"/>
            </a:endParaRPr>
          </a:p>
        </p:txBody>
      </p:sp>
      <p:sp>
        <p:nvSpPr>
          <p:cNvPr id="57" name="Google Shape;57;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latin typeface="Oswald"/>
                <a:ea typeface="Oswald"/>
                <a:cs typeface="Oswald"/>
                <a:sym typeface="Oswald"/>
              </a:rPr>
              <a:t>Samantha Meza, Jessica Camacho, Thomas Ye</a:t>
            </a:r>
            <a:endParaRPr>
              <a:solidFill>
                <a:schemeClr val="dk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143775" y="667400"/>
            <a:ext cx="4113701" cy="3022800"/>
          </a:xfrm>
          <a:prstGeom prst="rect">
            <a:avLst/>
          </a:prstGeom>
          <a:noFill/>
          <a:ln>
            <a:noFill/>
          </a:ln>
        </p:spPr>
      </p:pic>
      <p:sp>
        <p:nvSpPr>
          <p:cNvPr id="119" name="Google Shape;119;p22"/>
          <p:cNvSpPr txBox="1"/>
          <p:nvPr/>
        </p:nvSpPr>
        <p:spPr>
          <a:xfrm>
            <a:off x="-86250" y="67100"/>
            <a:ext cx="9316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a:solidFill>
                  <a:schemeClr val="dk1"/>
                </a:solidFill>
                <a:latin typeface="Oswald"/>
                <a:ea typeface="Oswald"/>
                <a:cs typeface="Oswald"/>
                <a:sym typeface="Oswald"/>
              </a:rPr>
              <a:t>The Relationship Between the Ratings of Manga &amp; it’s Anime’s Ratings</a:t>
            </a:r>
            <a:endParaRPr sz="2700">
              <a:solidFill>
                <a:schemeClr val="dk1"/>
              </a:solidFill>
              <a:latin typeface="Oswald"/>
              <a:ea typeface="Oswald"/>
              <a:cs typeface="Oswald"/>
              <a:sym typeface="Oswald"/>
            </a:endParaRPr>
          </a:p>
        </p:txBody>
      </p:sp>
      <p:pic>
        <p:nvPicPr>
          <p:cNvPr id="120" name="Google Shape;120;p22"/>
          <p:cNvPicPr preferRelativeResize="0"/>
          <p:nvPr/>
        </p:nvPicPr>
        <p:blipFill>
          <a:blip r:embed="rId4">
            <a:alphaModFix/>
          </a:blip>
          <a:stretch>
            <a:fillRect/>
          </a:stretch>
        </p:blipFill>
        <p:spPr>
          <a:xfrm>
            <a:off x="4523107" y="1600725"/>
            <a:ext cx="4390867" cy="3226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ctrTitle"/>
          </p:nvPr>
        </p:nvSpPr>
        <p:spPr>
          <a:xfrm>
            <a:off x="335950" y="1035725"/>
            <a:ext cx="8373900" cy="1383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sz="2400">
              <a:latin typeface="Oswald"/>
              <a:ea typeface="Oswald"/>
              <a:cs typeface="Oswald"/>
              <a:sym typeface="Oswald"/>
            </a:endParaRPr>
          </a:p>
          <a:p>
            <a:pPr marL="0" lvl="0" indent="0" algn="ctr" rtl="0">
              <a:spcBef>
                <a:spcPts val="0"/>
              </a:spcBef>
              <a:spcAft>
                <a:spcPts val="0"/>
              </a:spcAft>
              <a:buClr>
                <a:schemeClr val="dk1"/>
              </a:buClr>
              <a:buSzPct val="37931"/>
              <a:buFont typeface="Arial"/>
              <a:buNone/>
            </a:pPr>
            <a:r>
              <a:rPr lang="en" sz="2900">
                <a:latin typeface="Oswald"/>
                <a:ea typeface="Oswald"/>
                <a:cs typeface="Oswald"/>
                <a:sym typeface="Oswald"/>
              </a:rPr>
              <a:t>The Relationship Between Manga Length and Anime Rating: </a:t>
            </a:r>
            <a:endParaRPr sz="2900">
              <a:latin typeface="Oswald"/>
              <a:ea typeface="Oswald"/>
              <a:cs typeface="Oswald"/>
              <a:sym typeface="Oswald"/>
            </a:endParaRPr>
          </a:p>
          <a:p>
            <a:pPr marL="0" lvl="0" indent="0" algn="ctr" rtl="0">
              <a:spcBef>
                <a:spcPts val="0"/>
              </a:spcBef>
              <a:spcAft>
                <a:spcPts val="0"/>
              </a:spcAft>
              <a:buNone/>
            </a:pPr>
            <a:r>
              <a:rPr lang="en" sz="2900">
                <a:latin typeface="Oswald"/>
                <a:ea typeface="Oswald"/>
                <a:cs typeface="Oswald"/>
                <a:sym typeface="Oswald"/>
              </a:rPr>
              <a:t>Chapter Length Exploration</a:t>
            </a:r>
            <a:endParaRPr sz="2900">
              <a:latin typeface="Oswald"/>
              <a:ea typeface="Oswald"/>
              <a:cs typeface="Oswald"/>
              <a:sym typeface="Oswald"/>
            </a:endParaRPr>
          </a:p>
          <a:p>
            <a:pPr marL="0" lvl="0" indent="0" algn="ctr" rtl="0">
              <a:spcBef>
                <a:spcPts val="0"/>
              </a:spcBef>
              <a:spcAft>
                <a:spcPts val="0"/>
              </a:spcAft>
              <a:buClr>
                <a:schemeClr val="dk1"/>
              </a:buClr>
              <a:buSzPct val="45833"/>
              <a:buFont typeface="Arial"/>
              <a:buNone/>
            </a:pPr>
            <a:endParaRPr sz="2400"/>
          </a:p>
          <a:p>
            <a:pPr marL="0" lvl="0" indent="0" algn="ctr" rtl="0">
              <a:spcBef>
                <a:spcPts val="0"/>
              </a:spcBef>
              <a:spcAft>
                <a:spcPts val="0"/>
              </a:spcAft>
              <a:buClr>
                <a:schemeClr val="dk1"/>
              </a:buClr>
              <a:buSzPct val="45833"/>
              <a:buFont typeface="Arial"/>
              <a:buNone/>
            </a:pPr>
            <a:endParaRPr sz="2400"/>
          </a:p>
          <a:p>
            <a:pPr marL="0" lvl="0" indent="0" algn="ctr" rtl="0">
              <a:spcBef>
                <a:spcPts val="0"/>
              </a:spcBef>
              <a:spcAft>
                <a:spcPts val="0"/>
              </a:spcAft>
              <a:buClr>
                <a:schemeClr val="dk1"/>
              </a:buClr>
              <a:buSzPct val="45833"/>
              <a:buFont typeface="Arial"/>
              <a:buNone/>
            </a:pPr>
            <a:endParaRPr sz="2400"/>
          </a:p>
          <a:p>
            <a:pPr marL="0" lvl="0" indent="0" algn="ctr" rtl="0">
              <a:spcBef>
                <a:spcPts val="0"/>
              </a:spcBef>
              <a:spcAft>
                <a:spcPts val="0"/>
              </a:spcAft>
              <a:buNone/>
            </a:pPr>
            <a:endParaRPr sz="2400"/>
          </a:p>
        </p:txBody>
      </p:sp>
      <p:pic>
        <p:nvPicPr>
          <p:cNvPr id="126" name="Google Shape;126;p23"/>
          <p:cNvPicPr preferRelativeResize="0"/>
          <p:nvPr/>
        </p:nvPicPr>
        <p:blipFill>
          <a:blip r:embed="rId3">
            <a:alphaModFix/>
          </a:blip>
          <a:stretch>
            <a:fillRect/>
          </a:stretch>
        </p:blipFill>
        <p:spPr>
          <a:xfrm>
            <a:off x="4813300" y="1118525"/>
            <a:ext cx="3849451" cy="2749589"/>
          </a:xfrm>
          <a:prstGeom prst="rect">
            <a:avLst/>
          </a:prstGeom>
          <a:noFill/>
          <a:ln>
            <a:noFill/>
          </a:ln>
        </p:spPr>
      </p:pic>
      <p:pic>
        <p:nvPicPr>
          <p:cNvPr id="127" name="Google Shape;127;p23"/>
          <p:cNvPicPr preferRelativeResize="0"/>
          <p:nvPr/>
        </p:nvPicPr>
        <p:blipFill>
          <a:blip r:embed="rId4">
            <a:alphaModFix/>
          </a:blip>
          <a:stretch>
            <a:fillRect/>
          </a:stretch>
        </p:blipFill>
        <p:spPr>
          <a:xfrm>
            <a:off x="489625" y="1118537"/>
            <a:ext cx="3849451" cy="274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ctrTitle"/>
          </p:nvPr>
        </p:nvSpPr>
        <p:spPr>
          <a:xfrm>
            <a:off x="311700" y="744575"/>
            <a:ext cx="8013900" cy="138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sz="2400">
              <a:latin typeface="Oswald"/>
              <a:ea typeface="Oswald"/>
              <a:cs typeface="Oswald"/>
              <a:sym typeface="Oswald"/>
            </a:endParaRPr>
          </a:p>
          <a:p>
            <a:pPr marL="0" lvl="0" indent="0" algn="ctr" rtl="0">
              <a:spcBef>
                <a:spcPts val="0"/>
              </a:spcBef>
              <a:spcAft>
                <a:spcPts val="0"/>
              </a:spcAft>
              <a:buNone/>
            </a:pPr>
            <a:r>
              <a:rPr lang="en" sz="2900">
                <a:latin typeface="Oswald"/>
                <a:ea typeface="Oswald"/>
                <a:cs typeface="Oswald"/>
                <a:sym typeface="Oswald"/>
              </a:rPr>
              <a:t>The Relationship Between Manga Length and Anime Rating</a:t>
            </a:r>
            <a:endParaRPr sz="2900">
              <a:latin typeface="Oswald"/>
              <a:ea typeface="Oswald"/>
              <a:cs typeface="Oswald"/>
              <a:sym typeface="Oswald"/>
            </a:endParaRPr>
          </a:p>
          <a:p>
            <a:pPr marL="0" lvl="0" indent="0" algn="ctr" rtl="0">
              <a:spcBef>
                <a:spcPts val="0"/>
              </a:spcBef>
              <a:spcAft>
                <a:spcPts val="0"/>
              </a:spcAft>
              <a:buClr>
                <a:schemeClr val="dk1"/>
              </a:buClr>
              <a:buSzPct val="45833"/>
              <a:buFont typeface="Arial"/>
              <a:buNone/>
            </a:pPr>
            <a:endParaRPr sz="2400"/>
          </a:p>
          <a:p>
            <a:pPr marL="0" lvl="0" indent="0" algn="ctr" rtl="0">
              <a:spcBef>
                <a:spcPts val="0"/>
              </a:spcBef>
              <a:spcAft>
                <a:spcPts val="0"/>
              </a:spcAft>
              <a:buClr>
                <a:schemeClr val="dk1"/>
              </a:buClr>
              <a:buSzPct val="45833"/>
              <a:buFont typeface="Arial"/>
              <a:buNone/>
            </a:pPr>
            <a:endParaRPr sz="2400"/>
          </a:p>
          <a:p>
            <a:pPr marL="0" lvl="0" indent="0" algn="ctr" rtl="0">
              <a:spcBef>
                <a:spcPts val="0"/>
              </a:spcBef>
              <a:spcAft>
                <a:spcPts val="0"/>
              </a:spcAft>
              <a:buClr>
                <a:schemeClr val="dk1"/>
              </a:buClr>
              <a:buSzPct val="45833"/>
              <a:buFont typeface="Arial"/>
              <a:buNone/>
            </a:pPr>
            <a:endParaRPr sz="2400"/>
          </a:p>
          <a:p>
            <a:pPr marL="0" lvl="0" indent="0" algn="ctr" rtl="0">
              <a:spcBef>
                <a:spcPts val="0"/>
              </a:spcBef>
              <a:spcAft>
                <a:spcPts val="0"/>
              </a:spcAft>
              <a:buNone/>
            </a:pPr>
            <a:endParaRPr sz="2400"/>
          </a:p>
        </p:txBody>
      </p:sp>
      <p:pic>
        <p:nvPicPr>
          <p:cNvPr id="133" name="Google Shape;133;p24"/>
          <p:cNvPicPr preferRelativeResize="0"/>
          <p:nvPr/>
        </p:nvPicPr>
        <p:blipFill>
          <a:blip r:embed="rId3">
            <a:alphaModFix/>
          </a:blip>
          <a:stretch>
            <a:fillRect/>
          </a:stretch>
        </p:blipFill>
        <p:spPr>
          <a:xfrm>
            <a:off x="73575" y="1198075"/>
            <a:ext cx="4147975" cy="2105074"/>
          </a:xfrm>
          <a:prstGeom prst="rect">
            <a:avLst/>
          </a:prstGeom>
          <a:noFill/>
          <a:ln>
            <a:noFill/>
          </a:ln>
        </p:spPr>
      </p:pic>
      <p:pic>
        <p:nvPicPr>
          <p:cNvPr id="134" name="Google Shape;134;p24"/>
          <p:cNvPicPr preferRelativeResize="0"/>
          <p:nvPr/>
        </p:nvPicPr>
        <p:blipFill>
          <a:blip r:embed="rId4">
            <a:alphaModFix/>
          </a:blip>
          <a:stretch>
            <a:fillRect/>
          </a:stretch>
        </p:blipFill>
        <p:spPr>
          <a:xfrm>
            <a:off x="4572000" y="1171175"/>
            <a:ext cx="4147977" cy="2156539"/>
          </a:xfrm>
          <a:prstGeom prst="rect">
            <a:avLst/>
          </a:prstGeom>
          <a:noFill/>
          <a:ln>
            <a:noFill/>
          </a:ln>
        </p:spPr>
      </p:pic>
      <p:sp>
        <p:nvSpPr>
          <p:cNvPr id="135" name="Google Shape;135;p24"/>
          <p:cNvSpPr txBox="1"/>
          <p:nvPr/>
        </p:nvSpPr>
        <p:spPr>
          <a:xfrm>
            <a:off x="311700" y="876700"/>
            <a:ext cx="364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Mangas with over all non-zero chapters </a:t>
            </a:r>
            <a:endParaRPr/>
          </a:p>
        </p:txBody>
      </p:sp>
      <p:sp>
        <p:nvSpPr>
          <p:cNvPr id="136" name="Google Shape;136;p24"/>
          <p:cNvSpPr txBox="1"/>
          <p:nvPr/>
        </p:nvSpPr>
        <p:spPr>
          <a:xfrm>
            <a:off x="4680300" y="876700"/>
            <a:ext cx="364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Mangas less than 1000 chapters</a:t>
            </a:r>
            <a:endParaRPr/>
          </a:p>
        </p:txBody>
      </p:sp>
      <p:pic>
        <p:nvPicPr>
          <p:cNvPr id="137" name="Google Shape;137;p24"/>
          <p:cNvPicPr preferRelativeResize="0"/>
          <p:nvPr/>
        </p:nvPicPr>
        <p:blipFill rotWithShape="1">
          <a:blip r:embed="rId5">
            <a:alphaModFix/>
          </a:blip>
          <a:srcRect l="2610" t="1620" r="-2609" b="-1620"/>
          <a:stretch/>
        </p:blipFill>
        <p:spPr>
          <a:xfrm>
            <a:off x="3098438" y="3038425"/>
            <a:ext cx="2947126" cy="2105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ctrTitle"/>
          </p:nvPr>
        </p:nvSpPr>
        <p:spPr>
          <a:xfrm>
            <a:off x="311700" y="38350"/>
            <a:ext cx="8520600" cy="1110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700" u="sng">
                <a:latin typeface="Oswald"/>
                <a:ea typeface="Oswald"/>
                <a:cs typeface="Oswald"/>
                <a:sym typeface="Oswald"/>
              </a:rPr>
              <a:t>Project Overview Pt. 2</a:t>
            </a:r>
            <a:endParaRPr sz="4700" u="sng">
              <a:latin typeface="Oswald"/>
              <a:ea typeface="Oswald"/>
              <a:cs typeface="Oswald"/>
              <a:sym typeface="Oswald"/>
            </a:endParaRPr>
          </a:p>
        </p:txBody>
      </p:sp>
      <p:sp>
        <p:nvSpPr>
          <p:cNvPr id="143" name="Google Shape;143;p25"/>
          <p:cNvSpPr txBox="1">
            <a:spLocks noGrp="1"/>
          </p:cNvSpPr>
          <p:nvPr>
            <p:ph type="subTitle" idx="1"/>
          </p:nvPr>
        </p:nvSpPr>
        <p:spPr>
          <a:xfrm>
            <a:off x="40075" y="1351325"/>
            <a:ext cx="9103800" cy="3643500"/>
          </a:xfrm>
          <a:prstGeom prst="rect">
            <a:avLst/>
          </a:prstGeom>
        </p:spPr>
        <p:txBody>
          <a:bodyPr spcFirstLastPara="1" wrap="square" lIns="91425" tIns="91425" rIns="91425" bIns="91425" anchor="t" anchorCtr="0">
            <a:normAutofit fontScale="40000" lnSpcReduction="10000"/>
          </a:bodyPr>
          <a:lstStyle/>
          <a:p>
            <a:pPr marL="0" lvl="0" indent="0" algn="ctr" rtl="0">
              <a:spcBef>
                <a:spcPts val="0"/>
              </a:spcBef>
              <a:spcAft>
                <a:spcPts val="0"/>
              </a:spcAft>
              <a:buNone/>
            </a:pPr>
            <a:r>
              <a:rPr lang="en" sz="5530" u="sng">
                <a:solidFill>
                  <a:schemeClr val="dk1"/>
                </a:solidFill>
                <a:latin typeface="Oswald"/>
                <a:ea typeface="Oswald"/>
                <a:cs typeface="Oswald"/>
                <a:sym typeface="Oswald"/>
              </a:rPr>
              <a:t>3 Major Questions</a:t>
            </a:r>
            <a:endParaRPr sz="5530" u="sng">
              <a:solidFill>
                <a:schemeClr val="dk1"/>
              </a:solidFill>
              <a:latin typeface="Oswald"/>
              <a:ea typeface="Oswald"/>
              <a:cs typeface="Oswald"/>
              <a:sym typeface="Oswald"/>
            </a:endParaRPr>
          </a:p>
          <a:p>
            <a:pPr marL="0" lvl="0" indent="0" algn="ctr" rtl="0">
              <a:spcBef>
                <a:spcPts val="0"/>
              </a:spcBef>
              <a:spcAft>
                <a:spcPts val="0"/>
              </a:spcAft>
              <a:buNone/>
            </a:pPr>
            <a:endParaRPr u="sng">
              <a:solidFill>
                <a:schemeClr val="dk1"/>
              </a:solidFill>
              <a:latin typeface="Oswald"/>
              <a:ea typeface="Oswald"/>
              <a:cs typeface="Oswald"/>
              <a:sym typeface="Oswald"/>
            </a:endParaRPr>
          </a:p>
          <a:p>
            <a:pPr marL="457200" lvl="0" indent="-324296" algn="l" rtl="0">
              <a:lnSpc>
                <a:spcPct val="200000"/>
              </a:lnSpc>
              <a:spcBef>
                <a:spcPts val="0"/>
              </a:spcBef>
              <a:spcAft>
                <a:spcPts val="0"/>
              </a:spcAft>
              <a:buClr>
                <a:schemeClr val="dk1"/>
              </a:buClr>
              <a:buSzPct val="100000"/>
              <a:buFont typeface="Oswald"/>
              <a:buAutoNum type="arabicPeriod"/>
            </a:pPr>
            <a:r>
              <a:rPr lang="en" sz="4637">
                <a:solidFill>
                  <a:schemeClr val="dk1"/>
                </a:solidFill>
                <a:latin typeface="Oswald"/>
                <a:ea typeface="Oswald"/>
                <a:cs typeface="Oswald"/>
                <a:sym typeface="Oswald"/>
              </a:rPr>
              <a:t>Are there differences in the anime ratings based on the genre?</a:t>
            </a:r>
            <a:endParaRPr sz="4637">
              <a:solidFill>
                <a:schemeClr val="dk1"/>
              </a:solidFill>
              <a:latin typeface="Oswald"/>
              <a:ea typeface="Oswald"/>
              <a:cs typeface="Oswald"/>
              <a:sym typeface="Oswald"/>
            </a:endParaRPr>
          </a:p>
          <a:p>
            <a:pPr marL="457200" lvl="0" indent="0" algn="l" rtl="0">
              <a:lnSpc>
                <a:spcPct val="200000"/>
              </a:lnSpc>
              <a:spcBef>
                <a:spcPts val="0"/>
              </a:spcBef>
              <a:spcAft>
                <a:spcPts val="0"/>
              </a:spcAft>
              <a:buNone/>
            </a:pPr>
            <a:r>
              <a:rPr lang="en" sz="4637">
                <a:solidFill>
                  <a:schemeClr val="dk1"/>
                </a:solidFill>
                <a:latin typeface="Oswald"/>
                <a:ea typeface="Oswald"/>
                <a:cs typeface="Oswald"/>
                <a:sym typeface="Oswald"/>
              </a:rPr>
              <a:t>Yes!</a:t>
            </a:r>
            <a:endParaRPr sz="4637">
              <a:solidFill>
                <a:schemeClr val="dk1"/>
              </a:solidFill>
              <a:latin typeface="Oswald"/>
              <a:ea typeface="Oswald"/>
              <a:cs typeface="Oswald"/>
              <a:sym typeface="Oswald"/>
            </a:endParaRPr>
          </a:p>
          <a:p>
            <a:pPr marL="457200" lvl="0" indent="-324296" algn="l" rtl="0">
              <a:lnSpc>
                <a:spcPct val="200000"/>
              </a:lnSpc>
              <a:spcBef>
                <a:spcPts val="0"/>
              </a:spcBef>
              <a:spcAft>
                <a:spcPts val="0"/>
              </a:spcAft>
              <a:buClr>
                <a:schemeClr val="dk1"/>
              </a:buClr>
              <a:buSzPct val="100000"/>
              <a:buFont typeface="Oswald"/>
              <a:buAutoNum type="arabicPeriod"/>
            </a:pPr>
            <a:r>
              <a:rPr lang="en" sz="4637">
                <a:solidFill>
                  <a:schemeClr val="dk1"/>
                </a:solidFill>
                <a:latin typeface="Oswald"/>
                <a:ea typeface="Oswald"/>
                <a:cs typeface="Oswald"/>
                <a:sym typeface="Oswald"/>
              </a:rPr>
              <a:t>Does the length of the manga play a role in the success of the anime?</a:t>
            </a:r>
            <a:endParaRPr sz="4637">
              <a:solidFill>
                <a:schemeClr val="dk1"/>
              </a:solidFill>
              <a:latin typeface="Oswald"/>
              <a:ea typeface="Oswald"/>
              <a:cs typeface="Oswald"/>
              <a:sym typeface="Oswald"/>
            </a:endParaRPr>
          </a:p>
          <a:p>
            <a:pPr marL="457200" lvl="0" indent="0" algn="l" rtl="0">
              <a:lnSpc>
                <a:spcPct val="200000"/>
              </a:lnSpc>
              <a:spcBef>
                <a:spcPts val="0"/>
              </a:spcBef>
              <a:spcAft>
                <a:spcPts val="0"/>
              </a:spcAft>
              <a:buNone/>
            </a:pPr>
            <a:r>
              <a:rPr lang="en" sz="4637">
                <a:solidFill>
                  <a:schemeClr val="dk1"/>
                </a:solidFill>
                <a:latin typeface="Oswald"/>
                <a:ea typeface="Oswald"/>
                <a:cs typeface="Oswald"/>
                <a:sym typeface="Oswald"/>
              </a:rPr>
              <a:t>Yes!</a:t>
            </a:r>
            <a:endParaRPr sz="4637">
              <a:solidFill>
                <a:schemeClr val="dk1"/>
              </a:solidFill>
              <a:latin typeface="Oswald"/>
              <a:ea typeface="Oswald"/>
              <a:cs typeface="Oswald"/>
              <a:sym typeface="Oswald"/>
            </a:endParaRPr>
          </a:p>
          <a:p>
            <a:pPr marL="457200" lvl="0" indent="-324296" algn="l" rtl="0">
              <a:lnSpc>
                <a:spcPct val="200000"/>
              </a:lnSpc>
              <a:spcBef>
                <a:spcPts val="0"/>
              </a:spcBef>
              <a:spcAft>
                <a:spcPts val="0"/>
              </a:spcAft>
              <a:buClr>
                <a:schemeClr val="dk1"/>
              </a:buClr>
              <a:buSzPct val="100000"/>
              <a:buFont typeface="Oswald"/>
              <a:buAutoNum type="arabicPeriod"/>
            </a:pPr>
            <a:r>
              <a:rPr lang="en" sz="4637">
                <a:solidFill>
                  <a:schemeClr val="dk1"/>
                </a:solidFill>
                <a:latin typeface="Oswald"/>
                <a:ea typeface="Oswald"/>
                <a:cs typeface="Oswald"/>
                <a:sym typeface="Oswald"/>
              </a:rPr>
              <a:t>Is there a relationship between the success of the manga and the anime?</a:t>
            </a:r>
            <a:endParaRPr sz="4637">
              <a:solidFill>
                <a:schemeClr val="dk1"/>
              </a:solidFill>
              <a:latin typeface="Oswald"/>
              <a:ea typeface="Oswald"/>
              <a:cs typeface="Oswald"/>
              <a:sym typeface="Oswald"/>
            </a:endParaRPr>
          </a:p>
          <a:p>
            <a:pPr marL="457200" lvl="0" indent="0" algn="l" rtl="0">
              <a:lnSpc>
                <a:spcPct val="200000"/>
              </a:lnSpc>
              <a:spcBef>
                <a:spcPts val="0"/>
              </a:spcBef>
              <a:spcAft>
                <a:spcPts val="0"/>
              </a:spcAft>
              <a:buNone/>
            </a:pPr>
            <a:r>
              <a:rPr lang="en" sz="4637">
                <a:solidFill>
                  <a:schemeClr val="dk1"/>
                </a:solidFill>
                <a:latin typeface="Oswald"/>
                <a:ea typeface="Oswald"/>
                <a:cs typeface="Oswald"/>
                <a:sym typeface="Oswald"/>
              </a:rPr>
              <a:t>Yes!</a:t>
            </a:r>
            <a:endParaRPr sz="4637">
              <a:solidFill>
                <a:schemeClr val="dk1"/>
              </a:solidFill>
              <a:latin typeface="Oswald"/>
              <a:ea typeface="Oswald"/>
              <a:cs typeface="Oswald"/>
              <a:sym typeface="Oswald"/>
            </a:endParaRPr>
          </a:p>
          <a:p>
            <a:pPr marL="0" lvl="0" indent="0" algn="ctr" rtl="0">
              <a:spcBef>
                <a:spcPts val="0"/>
              </a:spcBef>
              <a:spcAft>
                <a:spcPts val="0"/>
              </a:spcAft>
              <a:buNone/>
            </a:pPr>
            <a:endParaRPr>
              <a:solidFill>
                <a:schemeClr val="dk1"/>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ctrTitle"/>
          </p:nvPr>
        </p:nvSpPr>
        <p:spPr>
          <a:xfrm>
            <a:off x="311700" y="0"/>
            <a:ext cx="8520600" cy="106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Oswald"/>
                <a:ea typeface="Oswald"/>
                <a:cs typeface="Oswald"/>
                <a:sym typeface="Oswald"/>
              </a:rPr>
              <a:t>Summary &amp; Recommendation</a:t>
            </a:r>
            <a:endParaRPr>
              <a:latin typeface="Oswald"/>
              <a:ea typeface="Oswald"/>
              <a:cs typeface="Oswald"/>
              <a:sym typeface="Oswald"/>
            </a:endParaRPr>
          </a:p>
        </p:txBody>
      </p:sp>
      <p:sp>
        <p:nvSpPr>
          <p:cNvPr id="149" name="Google Shape;149;p26"/>
          <p:cNvSpPr txBox="1">
            <a:spLocks noGrp="1"/>
          </p:cNvSpPr>
          <p:nvPr>
            <p:ph type="subTitle" idx="1"/>
          </p:nvPr>
        </p:nvSpPr>
        <p:spPr>
          <a:xfrm>
            <a:off x="311700" y="1255625"/>
            <a:ext cx="8520600" cy="3575100"/>
          </a:xfrm>
          <a:prstGeom prst="rect">
            <a:avLst/>
          </a:prstGeom>
        </p:spPr>
        <p:txBody>
          <a:bodyPr spcFirstLastPara="1" wrap="square" lIns="91425" tIns="91425" rIns="91425" bIns="91425" anchor="t" anchorCtr="0">
            <a:normAutofit fontScale="70000" lnSpcReduction="20000"/>
          </a:bodyPr>
          <a:lstStyle/>
          <a:p>
            <a:pPr marL="457200" lvl="0" indent="-366395" algn="l" rtl="0">
              <a:lnSpc>
                <a:spcPct val="200000"/>
              </a:lnSpc>
              <a:spcBef>
                <a:spcPts val="0"/>
              </a:spcBef>
              <a:spcAft>
                <a:spcPts val="0"/>
              </a:spcAft>
              <a:buClr>
                <a:schemeClr val="dk1"/>
              </a:buClr>
              <a:buSzPct val="100000"/>
              <a:buFont typeface="Oswald"/>
              <a:buChar char="-"/>
            </a:pPr>
            <a:r>
              <a:rPr lang="en">
                <a:solidFill>
                  <a:schemeClr val="dk1"/>
                </a:solidFill>
                <a:latin typeface="Oswald"/>
                <a:ea typeface="Oswald"/>
                <a:cs typeface="Oswald"/>
                <a:sym typeface="Oswald"/>
              </a:rPr>
              <a:t>There are no discernable differences on anime ratings based on the genre outside of the ecchi genre. </a:t>
            </a:r>
            <a:endParaRPr>
              <a:solidFill>
                <a:schemeClr val="dk1"/>
              </a:solidFill>
              <a:latin typeface="Oswald"/>
              <a:ea typeface="Oswald"/>
              <a:cs typeface="Oswald"/>
              <a:sym typeface="Oswald"/>
            </a:endParaRPr>
          </a:p>
          <a:p>
            <a:pPr marL="457200" lvl="0" indent="-366395" algn="l" rtl="0">
              <a:lnSpc>
                <a:spcPct val="200000"/>
              </a:lnSpc>
              <a:spcBef>
                <a:spcPts val="0"/>
              </a:spcBef>
              <a:spcAft>
                <a:spcPts val="0"/>
              </a:spcAft>
              <a:buClr>
                <a:schemeClr val="dk1"/>
              </a:buClr>
              <a:buSzPct val="100000"/>
              <a:buFont typeface="Oswald"/>
              <a:buChar char="-"/>
            </a:pPr>
            <a:r>
              <a:rPr lang="en">
                <a:solidFill>
                  <a:schemeClr val="dk1"/>
                </a:solidFill>
                <a:latin typeface="Oswald"/>
                <a:ea typeface="Oswald"/>
                <a:cs typeface="Oswald"/>
                <a:sym typeface="Oswald"/>
              </a:rPr>
              <a:t>There is a very strong relationship between the success of the manga and the success of the anime.</a:t>
            </a:r>
            <a:endParaRPr>
              <a:solidFill>
                <a:schemeClr val="dk1"/>
              </a:solidFill>
              <a:latin typeface="Oswald"/>
              <a:ea typeface="Oswald"/>
              <a:cs typeface="Oswald"/>
              <a:sym typeface="Oswald"/>
            </a:endParaRPr>
          </a:p>
          <a:p>
            <a:pPr marL="457200" lvl="0" indent="-366395" algn="l" rtl="0">
              <a:lnSpc>
                <a:spcPct val="200000"/>
              </a:lnSpc>
              <a:spcBef>
                <a:spcPts val="0"/>
              </a:spcBef>
              <a:spcAft>
                <a:spcPts val="0"/>
              </a:spcAft>
              <a:buClr>
                <a:schemeClr val="dk1"/>
              </a:buClr>
              <a:buSzPct val="100000"/>
              <a:buFont typeface="Oswald"/>
              <a:buChar char="-"/>
            </a:pPr>
            <a:r>
              <a:rPr lang="en">
                <a:solidFill>
                  <a:schemeClr val="dk1"/>
                </a:solidFill>
                <a:latin typeface="Oswald"/>
                <a:ea typeface="Oswald"/>
                <a:cs typeface="Oswald"/>
                <a:sym typeface="Oswald"/>
              </a:rPr>
              <a:t>Our recommendation for studios would be to base their decisions for anime on how the manga is performing.</a:t>
            </a:r>
            <a:endParaRPr>
              <a:solidFill>
                <a:schemeClr val="dk1"/>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ctrTitle"/>
          </p:nvPr>
        </p:nvSpPr>
        <p:spPr>
          <a:xfrm>
            <a:off x="311700" y="38350"/>
            <a:ext cx="8520600" cy="1023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u="sng">
                <a:latin typeface="Oswald"/>
                <a:ea typeface="Oswald"/>
                <a:cs typeface="Oswald"/>
                <a:sym typeface="Oswald"/>
              </a:rPr>
              <a:t>Problems Encountered</a:t>
            </a:r>
            <a:endParaRPr u="sng">
              <a:latin typeface="Oswald"/>
              <a:ea typeface="Oswald"/>
              <a:cs typeface="Oswald"/>
              <a:sym typeface="Oswald"/>
            </a:endParaRPr>
          </a:p>
        </p:txBody>
      </p:sp>
      <p:sp>
        <p:nvSpPr>
          <p:cNvPr id="155" name="Google Shape;155;p27"/>
          <p:cNvSpPr txBox="1">
            <a:spLocks noGrp="1"/>
          </p:cNvSpPr>
          <p:nvPr>
            <p:ph type="subTitle" idx="1"/>
          </p:nvPr>
        </p:nvSpPr>
        <p:spPr>
          <a:xfrm>
            <a:off x="311700" y="996825"/>
            <a:ext cx="8520600" cy="4073700"/>
          </a:xfrm>
          <a:prstGeom prst="rect">
            <a:avLst/>
          </a:prstGeom>
        </p:spPr>
        <p:txBody>
          <a:bodyPr spcFirstLastPara="1" wrap="square" lIns="91425" tIns="91425" rIns="91425" bIns="91425" anchor="t" anchorCtr="0">
            <a:normAutofit fontScale="85000" lnSpcReduction="20000"/>
          </a:bodyPr>
          <a:lstStyle/>
          <a:p>
            <a:pPr marL="457200" lvl="0" indent="-363696" algn="l" rtl="0">
              <a:lnSpc>
                <a:spcPct val="200000"/>
              </a:lnSpc>
              <a:spcBef>
                <a:spcPts val="0"/>
              </a:spcBef>
              <a:spcAft>
                <a:spcPts val="0"/>
              </a:spcAft>
              <a:buClr>
                <a:schemeClr val="dk1"/>
              </a:buClr>
              <a:buSzPct val="100000"/>
              <a:buFont typeface="Oswald"/>
              <a:buChar char="●"/>
            </a:pPr>
            <a:r>
              <a:rPr lang="en" sz="2300" u="sng">
                <a:solidFill>
                  <a:schemeClr val="dk1"/>
                </a:solidFill>
                <a:latin typeface="Oswald"/>
                <a:ea typeface="Oswald"/>
                <a:cs typeface="Oswald"/>
                <a:sym typeface="Oswald"/>
              </a:rPr>
              <a:t>Num_scoring_users </a:t>
            </a:r>
            <a:r>
              <a:rPr lang="en" sz="2300">
                <a:solidFill>
                  <a:schemeClr val="dk1"/>
                </a:solidFill>
                <a:latin typeface="Oswald"/>
                <a:ea typeface="Oswald"/>
                <a:cs typeface="Oswald"/>
                <a:sym typeface="Oswald"/>
              </a:rPr>
              <a:t>- Some outliers have less than 1,000 voters, resulting in the question of their validity. </a:t>
            </a:r>
            <a:endParaRPr sz="2300">
              <a:solidFill>
                <a:schemeClr val="dk1"/>
              </a:solidFill>
              <a:latin typeface="Oswald"/>
              <a:ea typeface="Oswald"/>
              <a:cs typeface="Oswald"/>
              <a:sym typeface="Oswald"/>
            </a:endParaRPr>
          </a:p>
          <a:p>
            <a:pPr marL="457200" lvl="0" indent="-363696" algn="l" rtl="0">
              <a:lnSpc>
                <a:spcPct val="200000"/>
              </a:lnSpc>
              <a:spcBef>
                <a:spcPts val="0"/>
              </a:spcBef>
              <a:spcAft>
                <a:spcPts val="0"/>
              </a:spcAft>
              <a:buClr>
                <a:schemeClr val="dk1"/>
              </a:buClr>
              <a:buSzPct val="100000"/>
              <a:buFont typeface="Oswald"/>
              <a:buChar char="●"/>
            </a:pPr>
            <a:r>
              <a:rPr lang="en" sz="2300" u="sng">
                <a:solidFill>
                  <a:schemeClr val="dk1"/>
                </a:solidFill>
                <a:latin typeface="Oswald"/>
                <a:ea typeface="Oswald"/>
                <a:cs typeface="Oswald"/>
                <a:sym typeface="Oswald"/>
              </a:rPr>
              <a:t>Shounen </a:t>
            </a:r>
            <a:r>
              <a:rPr lang="en" sz="2300">
                <a:solidFill>
                  <a:schemeClr val="dk1"/>
                </a:solidFill>
                <a:latin typeface="Oswald"/>
                <a:ea typeface="Oswald"/>
                <a:cs typeface="Oswald"/>
                <a:sym typeface="Oswald"/>
              </a:rPr>
              <a:t>- shows that are designed to go on forever and be highly rated.</a:t>
            </a:r>
            <a:endParaRPr sz="2300">
              <a:solidFill>
                <a:schemeClr val="dk1"/>
              </a:solidFill>
              <a:latin typeface="Oswald"/>
              <a:ea typeface="Oswald"/>
              <a:cs typeface="Oswald"/>
              <a:sym typeface="Oswald"/>
            </a:endParaRPr>
          </a:p>
          <a:p>
            <a:pPr marL="457200" lvl="0" indent="-363696" algn="l" rtl="0">
              <a:lnSpc>
                <a:spcPct val="200000"/>
              </a:lnSpc>
              <a:spcBef>
                <a:spcPts val="0"/>
              </a:spcBef>
              <a:spcAft>
                <a:spcPts val="0"/>
              </a:spcAft>
              <a:buClr>
                <a:schemeClr val="dk1"/>
              </a:buClr>
              <a:buSzPct val="100000"/>
              <a:buFont typeface="Oswald"/>
              <a:buChar char="●"/>
            </a:pPr>
            <a:r>
              <a:rPr lang="en" sz="2300" u="sng">
                <a:solidFill>
                  <a:schemeClr val="dk1"/>
                </a:solidFill>
                <a:latin typeface="Oswald"/>
                <a:ea typeface="Oswald"/>
                <a:cs typeface="Oswald"/>
                <a:sym typeface="Oswald"/>
              </a:rPr>
              <a:t>Manga dataset</a:t>
            </a:r>
            <a:r>
              <a:rPr lang="en" sz="2300">
                <a:solidFill>
                  <a:schemeClr val="dk1"/>
                </a:solidFill>
                <a:latin typeface="Oswald"/>
                <a:ea typeface="Oswald"/>
                <a:cs typeface="Oswald"/>
                <a:sym typeface="Oswald"/>
              </a:rPr>
              <a:t> - the chapters column is not up to date due to using a dataset from 2015.</a:t>
            </a:r>
            <a:endParaRPr sz="2300">
              <a:solidFill>
                <a:schemeClr val="dk1"/>
              </a:solidFill>
              <a:latin typeface="Oswald"/>
              <a:ea typeface="Oswald"/>
              <a:cs typeface="Oswald"/>
              <a:sym typeface="Oswald"/>
            </a:endParaRPr>
          </a:p>
          <a:p>
            <a:pPr marL="457200" lvl="0" indent="-363696" algn="l" rtl="0">
              <a:lnSpc>
                <a:spcPct val="200000"/>
              </a:lnSpc>
              <a:spcBef>
                <a:spcPts val="0"/>
              </a:spcBef>
              <a:spcAft>
                <a:spcPts val="0"/>
              </a:spcAft>
              <a:buClr>
                <a:schemeClr val="dk1"/>
              </a:buClr>
              <a:buSzPct val="100000"/>
              <a:buFont typeface="Oswald"/>
              <a:buChar char="●"/>
            </a:pPr>
            <a:r>
              <a:rPr lang="en" sz="2300" u="sng">
                <a:solidFill>
                  <a:schemeClr val="dk1"/>
                </a:solidFill>
                <a:latin typeface="Oswald"/>
                <a:ea typeface="Oswald"/>
                <a:cs typeface="Oswald"/>
                <a:sym typeface="Oswald"/>
              </a:rPr>
              <a:t>Data May be Outdated </a:t>
            </a:r>
            <a:r>
              <a:rPr lang="en" sz="2300">
                <a:solidFill>
                  <a:schemeClr val="dk1"/>
                </a:solidFill>
                <a:latin typeface="Oswald"/>
                <a:ea typeface="Oswald"/>
                <a:cs typeface="Oswald"/>
                <a:sym typeface="Oswald"/>
              </a:rPr>
              <a:t>- Trends in the past may not be applicable to today’s age. </a:t>
            </a:r>
            <a:endParaRPr sz="2300">
              <a:solidFill>
                <a:schemeClr val="dk1"/>
              </a:solidFill>
              <a:latin typeface="Oswald"/>
              <a:ea typeface="Oswald"/>
              <a:cs typeface="Oswald"/>
              <a:sym typeface="Oswald"/>
            </a:endParaRPr>
          </a:p>
          <a:p>
            <a:pPr marL="457200" lvl="0" indent="-363696" algn="l" rtl="0">
              <a:lnSpc>
                <a:spcPct val="200000"/>
              </a:lnSpc>
              <a:spcBef>
                <a:spcPts val="0"/>
              </a:spcBef>
              <a:spcAft>
                <a:spcPts val="0"/>
              </a:spcAft>
              <a:buClr>
                <a:schemeClr val="dk1"/>
              </a:buClr>
              <a:buSzPct val="100000"/>
              <a:buFont typeface="Oswald"/>
              <a:buChar char="●"/>
            </a:pPr>
            <a:r>
              <a:rPr lang="en" sz="2300">
                <a:solidFill>
                  <a:schemeClr val="dk1"/>
                </a:solidFill>
                <a:latin typeface="Oswald"/>
                <a:ea typeface="Oswald"/>
                <a:cs typeface="Oswald"/>
                <a:sym typeface="Oswald"/>
              </a:rPr>
              <a:t>Some Titles may not be relevant to our questions.</a:t>
            </a:r>
            <a:endParaRPr sz="2300">
              <a:solidFill>
                <a:schemeClr val="dk1"/>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ctrTitle"/>
          </p:nvPr>
        </p:nvSpPr>
        <p:spPr>
          <a:xfrm>
            <a:off x="311700" y="67100"/>
            <a:ext cx="8520600" cy="1004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u="sng">
                <a:latin typeface="Oswald"/>
                <a:ea typeface="Oswald"/>
                <a:cs typeface="Oswald"/>
                <a:sym typeface="Oswald"/>
              </a:rPr>
              <a:t>Future Considerations</a:t>
            </a:r>
            <a:endParaRPr u="sng">
              <a:latin typeface="Oswald"/>
              <a:ea typeface="Oswald"/>
              <a:cs typeface="Oswald"/>
              <a:sym typeface="Oswald"/>
            </a:endParaRPr>
          </a:p>
        </p:txBody>
      </p:sp>
      <p:sp>
        <p:nvSpPr>
          <p:cNvPr id="161" name="Google Shape;161;p28"/>
          <p:cNvSpPr txBox="1">
            <a:spLocks noGrp="1"/>
          </p:cNvSpPr>
          <p:nvPr>
            <p:ph type="subTitle" idx="1"/>
          </p:nvPr>
        </p:nvSpPr>
        <p:spPr>
          <a:xfrm>
            <a:off x="252750" y="1163850"/>
            <a:ext cx="8520600" cy="3178200"/>
          </a:xfrm>
          <a:prstGeom prst="rect">
            <a:avLst/>
          </a:prstGeom>
        </p:spPr>
        <p:txBody>
          <a:bodyPr spcFirstLastPara="1" wrap="square" lIns="91425" tIns="91425" rIns="91425" bIns="91425" anchor="t" anchorCtr="0">
            <a:normAutofit fontScale="62500" lnSpcReduction="20000"/>
          </a:bodyPr>
          <a:lstStyle/>
          <a:p>
            <a:pPr marL="457200" lvl="0" indent="-353060" algn="l" rtl="0">
              <a:lnSpc>
                <a:spcPct val="200000"/>
              </a:lnSpc>
              <a:spcBef>
                <a:spcPts val="0"/>
              </a:spcBef>
              <a:spcAft>
                <a:spcPts val="0"/>
              </a:spcAft>
              <a:buClr>
                <a:schemeClr val="dk1"/>
              </a:buClr>
              <a:buSzPct val="100000"/>
              <a:buFont typeface="Oswald"/>
              <a:buChar char="●"/>
            </a:pPr>
            <a:r>
              <a:rPr lang="en">
                <a:solidFill>
                  <a:schemeClr val="dk1"/>
                </a:solidFill>
                <a:latin typeface="Oswald"/>
                <a:ea typeface="Oswald"/>
                <a:cs typeface="Oswald"/>
                <a:sym typeface="Oswald"/>
              </a:rPr>
              <a:t>Obtaining data for the anime on whether it is publishing, on hiatus, or finished.</a:t>
            </a:r>
            <a:endParaRPr>
              <a:solidFill>
                <a:schemeClr val="dk1"/>
              </a:solidFill>
              <a:latin typeface="Oswald"/>
              <a:ea typeface="Oswald"/>
              <a:cs typeface="Oswald"/>
              <a:sym typeface="Oswald"/>
            </a:endParaRPr>
          </a:p>
          <a:p>
            <a:pPr marL="457200" lvl="0" indent="-353060" algn="l" rtl="0">
              <a:lnSpc>
                <a:spcPct val="200000"/>
              </a:lnSpc>
              <a:spcBef>
                <a:spcPts val="0"/>
              </a:spcBef>
              <a:spcAft>
                <a:spcPts val="0"/>
              </a:spcAft>
              <a:buClr>
                <a:schemeClr val="dk1"/>
              </a:buClr>
              <a:buSzPct val="100000"/>
              <a:buFont typeface="Oswald"/>
              <a:buChar char="●"/>
            </a:pPr>
            <a:r>
              <a:rPr lang="en">
                <a:solidFill>
                  <a:schemeClr val="dk1"/>
                </a:solidFill>
                <a:latin typeface="Oswald"/>
                <a:ea typeface="Oswald"/>
                <a:cs typeface="Oswald"/>
                <a:sym typeface="Oswald"/>
              </a:rPr>
              <a:t>Obtaining data from companies such as Crunchyroll &amp; Funimation to create complete &amp; accurate information. </a:t>
            </a:r>
            <a:endParaRPr>
              <a:solidFill>
                <a:schemeClr val="dk1"/>
              </a:solidFill>
              <a:latin typeface="Oswald"/>
              <a:ea typeface="Oswald"/>
              <a:cs typeface="Oswald"/>
              <a:sym typeface="Oswald"/>
            </a:endParaRPr>
          </a:p>
          <a:p>
            <a:pPr marL="457200" lvl="0" indent="-353060" algn="l" rtl="0">
              <a:lnSpc>
                <a:spcPct val="200000"/>
              </a:lnSpc>
              <a:spcBef>
                <a:spcPts val="0"/>
              </a:spcBef>
              <a:spcAft>
                <a:spcPts val="0"/>
              </a:spcAft>
              <a:buClr>
                <a:schemeClr val="dk1"/>
              </a:buClr>
              <a:buSzPct val="100000"/>
              <a:buFont typeface="Oswald"/>
              <a:buChar char="●"/>
            </a:pPr>
            <a:r>
              <a:rPr lang="en">
                <a:solidFill>
                  <a:schemeClr val="dk1"/>
                </a:solidFill>
                <a:latin typeface="Oswald"/>
                <a:ea typeface="Oswald"/>
                <a:cs typeface="Oswald"/>
                <a:sym typeface="Oswald"/>
              </a:rPr>
              <a:t>People generally review things that they either really love or really hate - obtaining qualitative data such as written reviews and picking keywords: great, good, alright, ok, bad, horrible.</a:t>
            </a:r>
            <a:endParaRPr>
              <a:solidFill>
                <a:schemeClr val="dk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0" y="744575"/>
            <a:ext cx="8520600" cy="422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Introduction</a:t>
            </a:r>
            <a:endParaRPr/>
          </a:p>
        </p:txBody>
      </p:sp>
      <p:sp>
        <p:nvSpPr>
          <p:cNvPr id="63" name="Google Shape;63;p14"/>
          <p:cNvSpPr txBox="1">
            <a:spLocks noGrp="1"/>
          </p:cNvSpPr>
          <p:nvPr>
            <p:ph type="subTitle" idx="1"/>
          </p:nvPr>
        </p:nvSpPr>
        <p:spPr>
          <a:xfrm>
            <a:off x="311700" y="1050625"/>
            <a:ext cx="8520600" cy="548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solidFill>
                  <a:schemeClr val="dk1"/>
                </a:solidFill>
              </a:rPr>
              <a:t>What are Manga and Anime?</a:t>
            </a:r>
            <a:endParaRPr>
              <a:solidFill>
                <a:schemeClr val="dk1"/>
              </a:solidFill>
            </a:endParaRPr>
          </a:p>
        </p:txBody>
      </p:sp>
      <p:sp>
        <p:nvSpPr>
          <p:cNvPr id="64" name="Google Shape;64;p14"/>
          <p:cNvSpPr txBox="1">
            <a:spLocks noGrp="1"/>
          </p:cNvSpPr>
          <p:nvPr>
            <p:ph type="subTitle" idx="1"/>
          </p:nvPr>
        </p:nvSpPr>
        <p:spPr>
          <a:xfrm>
            <a:off x="400425" y="27241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5" name="Google Shape;65;p14"/>
          <p:cNvPicPr preferRelativeResize="0"/>
          <p:nvPr/>
        </p:nvPicPr>
        <p:blipFill rotWithShape="1">
          <a:blip r:embed="rId3">
            <a:alphaModFix/>
          </a:blip>
          <a:srcRect l="11260" t="11260"/>
          <a:stretch/>
        </p:blipFill>
        <p:spPr>
          <a:xfrm>
            <a:off x="6666825" y="1694650"/>
            <a:ext cx="2477175" cy="3448832"/>
          </a:xfrm>
          <a:prstGeom prst="rect">
            <a:avLst/>
          </a:prstGeom>
          <a:noFill/>
          <a:ln>
            <a:noFill/>
          </a:ln>
        </p:spPr>
      </p:pic>
      <p:pic>
        <p:nvPicPr>
          <p:cNvPr id="66" name="Google Shape;66;p14"/>
          <p:cNvPicPr preferRelativeResize="0"/>
          <p:nvPr/>
        </p:nvPicPr>
        <p:blipFill>
          <a:blip r:embed="rId4">
            <a:alphaModFix/>
          </a:blip>
          <a:stretch>
            <a:fillRect/>
          </a:stretch>
        </p:blipFill>
        <p:spPr>
          <a:xfrm>
            <a:off x="-8" y="1694650"/>
            <a:ext cx="2299233" cy="3448849"/>
          </a:xfrm>
          <a:prstGeom prst="rect">
            <a:avLst/>
          </a:prstGeom>
          <a:noFill/>
          <a:ln>
            <a:noFill/>
          </a:ln>
        </p:spPr>
      </p:pic>
      <p:pic>
        <p:nvPicPr>
          <p:cNvPr id="67" name="Google Shape;67;p14"/>
          <p:cNvPicPr preferRelativeResize="0"/>
          <p:nvPr/>
        </p:nvPicPr>
        <p:blipFill>
          <a:blip r:embed="rId5">
            <a:alphaModFix/>
          </a:blip>
          <a:stretch>
            <a:fillRect/>
          </a:stretch>
        </p:blipFill>
        <p:spPr>
          <a:xfrm>
            <a:off x="2299225" y="1694650"/>
            <a:ext cx="4367600" cy="24567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311700" y="153350"/>
            <a:ext cx="8520600" cy="1158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u="sng">
                <a:latin typeface="Oswald"/>
                <a:ea typeface="Oswald"/>
                <a:cs typeface="Oswald"/>
                <a:sym typeface="Oswald"/>
              </a:rPr>
              <a:t>About the Datasets</a:t>
            </a:r>
            <a:endParaRPr u="sng">
              <a:latin typeface="Oswald"/>
              <a:ea typeface="Oswald"/>
              <a:cs typeface="Oswald"/>
              <a:sym typeface="Oswald"/>
            </a:endParaRPr>
          </a:p>
        </p:txBody>
      </p:sp>
      <p:sp>
        <p:nvSpPr>
          <p:cNvPr id="73" name="Google Shape;73;p15"/>
          <p:cNvSpPr txBox="1">
            <a:spLocks noGrp="1"/>
          </p:cNvSpPr>
          <p:nvPr>
            <p:ph type="subTitle" idx="1"/>
          </p:nvPr>
        </p:nvSpPr>
        <p:spPr>
          <a:xfrm>
            <a:off x="2538750" y="1535000"/>
            <a:ext cx="4066500" cy="1996800"/>
          </a:xfrm>
          <a:prstGeom prst="rect">
            <a:avLst/>
          </a:prstGeom>
        </p:spPr>
        <p:txBody>
          <a:bodyPr spcFirstLastPara="1" wrap="square" lIns="91425" tIns="91425" rIns="91425" bIns="91425" anchor="t" anchorCtr="0">
            <a:normAutofit fontScale="40000" lnSpcReduction="20000"/>
          </a:bodyPr>
          <a:lstStyle/>
          <a:p>
            <a:pPr marL="457200" lvl="0" indent="-355600" algn="l" rtl="0">
              <a:lnSpc>
                <a:spcPct val="200000"/>
              </a:lnSpc>
              <a:spcBef>
                <a:spcPts val="0"/>
              </a:spcBef>
              <a:spcAft>
                <a:spcPts val="0"/>
              </a:spcAft>
              <a:buClr>
                <a:schemeClr val="dk1"/>
              </a:buClr>
              <a:buSzPct val="100000"/>
              <a:buFont typeface="Oswald"/>
              <a:buChar char="➔"/>
            </a:pPr>
            <a:r>
              <a:rPr lang="en" sz="5000">
                <a:solidFill>
                  <a:schemeClr val="dk1"/>
                </a:solidFill>
                <a:latin typeface="Oswald"/>
                <a:ea typeface="Oswald"/>
                <a:cs typeface="Oswald"/>
                <a:sym typeface="Oswald"/>
              </a:rPr>
              <a:t>Two datasets - Anime and Manga</a:t>
            </a:r>
            <a:endParaRPr sz="5000">
              <a:solidFill>
                <a:schemeClr val="dk1"/>
              </a:solidFill>
              <a:latin typeface="Oswald"/>
              <a:ea typeface="Oswald"/>
              <a:cs typeface="Oswald"/>
              <a:sym typeface="Oswald"/>
            </a:endParaRPr>
          </a:p>
          <a:p>
            <a:pPr marL="457200" lvl="0" indent="-355600" algn="l" rtl="0">
              <a:lnSpc>
                <a:spcPct val="200000"/>
              </a:lnSpc>
              <a:spcBef>
                <a:spcPts val="0"/>
              </a:spcBef>
              <a:spcAft>
                <a:spcPts val="0"/>
              </a:spcAft>
              <a:buClr>
                <a:schemeClr val="dk1"/>
              </a:buClr>
              <a:buSzPct val="100000"/>
              <a:buFont typeface="Oswald"/>
              <a:buChar char="➔"/>
            </a:pPr>
            <a:r>
              <a:rPr lang="en" sz="5000">
                <a:solidFill>
                  <a:schemeClr val="dk1"/>
                </a:solidFill>
                <a:latin typeface="Oswald"/>
                <a:ea typeface="Oswald"/>
                <a:cs typeface="Oswald"/>
                <a:sym typeface="Oswald"/>
              </a:rPr>
              <a:t>Datasets were merged on the Title</a:t>
            </a:r>
            <a:endParaRPr sz="5000">
              <a:solidFill>
                <a:schemeClr val="dk1"/>
              </a:solidFill>
              <a:latin typeface="Oswald"/>
              <a:ea typeface="Oswald"/>
              <a:cs typeface="Oswald"/>
              <a:sym typeface="Oswald"/>
            </a:endParaRPr>
          </a:p>
          <a:p>
            <a:pPr marL="457200" lvl="0" indent="-355600" algn="l" rtl="0">
              <a:lnSpc>
                <a:spcPct val="200000"/>
              </a:lnSpc>
              <a:spcBef>
                <a:spcPts val="0"/>
              </a:spcBef>
              <a:spcAft>
                <a:spcPts val="0"/>
              </a:spcAft>
              <a:buClr>
                <a:schemeClr val="dk1"/>
              </a:buClr>
              <a:buSzPct val="100000"/>
              <a:buFont typeface="Oswald"/>
              <a:buChar char="➔"/>
            </a:pPr>
            <a:r>
              <a:rPr lang="en" sz="5000">
                <a:solidFill>
                  <a:schemeClr val="dk1"/>
                </a:solidFill>
                <a:latin typeface="Oswald"/>
                <a:ea typeface="Oswald"/>
                <a:cs typeface="Oswald"/>
                <a:sym typeface="Oswald"/>
              </a:rPr>
              <a:t>Data will be outdated - from 2015</a:t>
            </a:r>
            <a:endParaRPr sz="5000">
              <a:solidFill>
                <a:schemeClr val="dk1"/>
              </a:solidFill>
              <a:latin typeface="Oswald"/>
              <a:ea typeface="Oswald"/>
              <a:cs typeface="Oswald"/>
              <a:sym typeface="Oswald"/>
            </a:endParaRPr>
          </a:p>
          <a:p>
            <a:pPr marL="457200" lvl="0" indent="0" algn="l" rtl="0">
              <a:spcBef>
                <a:spcPts val="0"/>
              </a:spcBef>
              <a:spcAft>
                <a:spcPts val="0"/>
              </a:spcAft>
              <a:buNone/>
            </a:pPr>
            <a:endParaRPr sz="3000">
              <a:solidFill>
                <a:schemeClr val="dk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0" y="38350"/>
            <a:ext cx="8520600" cy="1110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u="sng">
                <a:latin typeface="Oswald"/>
                <a:ea typeface="Oswald"/>
                <a:cs typeface="Oswald"/>
                <a:sym typeface="Oswald"/>
              </a:rPr>
              <a:t>Project Overview</a:t>
            </a:r>
            <a:endParaRPr u="sng">
              <a:latin typeface="Oswald"/>
              <a:ea typeface="Oswald"/>
              <a:cs typeface="Oswald"/>
              <a:sym typeface="Oswald"/>
            </a:endParaRPr>
          </a:p>
        </p:txBody>
      </p:sp>
      <p:sp>
        <p:nvSpPr>
          <p:cNvPr id="79" name="Google Shape;79;p16"/>
          <p:cNvSpPr txBox="1">
            <a:spLocks noGrp="1"/>
          </p:cNvSpPr>
          <p:nvPr>
            <p:ph type="subTitle" idx="1"/>
          </p:nvPr>
        </p:nvSpPr>
        <p:spPr>
          <a:xfrm>
            <a:off x="980100" y="1351325"/>
            <a:ext cx="7183800" cy="2275500"/>
          </a:xfrm>
          <a:prstGeom prst="rect">
            <a:avLst/>
          </a:prstGeom>
        </p:spPr>
        <p:txBody>
          <a:bodyPr spcFirstLastPara="1" wrap="square" lIns="91425" tIns="91425" rIns="91425" bIns="91425" anchor="t" anchorCtr="0">
            <a:normAutofit fontScale="40000" lnSpcReduction="20000"/>
          </a:bodyPr>
          <a:lstStyle/>
          <a:p>
            <a:pPr marL="0" lvl="0" indent="0" algn="ctr" rtl="0">
              <a:spcBef>
                <a:spcPts val="0"/>
              </a:spcBef>
              <a:spcAft>
                <a:spcPts val="0"/>
              </a:spcAft>
              <a:buNone/>
            </a:pPr>
            <a:r>
              <a:rPr lang="en" sz="4300" u="sng">
                <a:solidFill>
                  <a:schemeClr val="dk1"/>
                </a:solidFill>
                <a:latin typeface="Oswald"/>
                <a:ea typeface="Oswald"/>
                <a:cs typeface="Oswald"/>
                <a:sym typeface="Oswald"/>
              </a:rPr>
              <a:t>3 Major Questions</a:t>
            </a:r>
            <a:endParaRPr sz="4300" u="sng">
              <a:solidFill>
                <a:schemeClr val="dk1"/>
              </a:solidFill>
              <a:latin typeface="Oswald"/>
              <a:ea typeface="Oswald"/>
              <a:cs typeface="Oswald"/>
              <a:sym typeface="Oswald"/>
            </a:endParaRPr>
          </a:p>
          <a:p>
            <a:pPr marL="0" lvl="0" indent="0" algn="ctr" rtl="0">
              <a:spcBef>
                <a:spcPts val="0"/>
              </a:spcBef>
              <a:spcAft>
                <a:spcPts val="0"/>
              </a:spcAft>
              <a:buNone/>
            </a:pPr>
            <a:endParaRPr u="sng">
              <a:solidFill>
                <a:schemeClr val="dk1"/>
              </a:solidFill>
              <a:latin typeface="Oswald"/>
              <a:ea typeface="Oswald"/>
              <a:cs typeface="Oswald"/>
              <a:sym typeface="Oswald"/>
            </a:endParaRPr>
          </a:p>
          <a:p>
            <a:pPr marL="457200" lvl="0" indent="-346380" algn="l" rtl="0">
              <a:lnSpc>
                <a:spcPct val="200000"/>
              </a:lnSpc>
              <a:spcBef>
                <a:spcPts val="0"/>
              </a:spcBef>
              <a:spcAft>
                <a:spcPts val="0"/>
              </a:spcAft>
              <a:buClr>
                <a:schemeClr val="dk1"/>
              </a:buClr>
              <a:buSzPct val="100000"/>
              <a:buFont typeface="Oswald"/>
              <a:buAutoNum type="arabicPeriod"/>
            </a:pPr>
            <a:r>
              <a:rPr lang="en" sz="4637">
                <a:solidFill>
                  <a:schemeClr val="dk1"/>
                </a:solidFill>
                <a:latin typeface="Oswald"/>
                <a:ea typeface="Oswald"/>
                <a:cs typeface="Oswald"/>
                <a:sym typeface="Oswald"/>
              </a:rPr>
              <a:t>Are there differences in the anime ratings based on the genre?</a:t>
            </a:r>
            <a:endParaRPr sz="4637">
              <a:solidFill>
                <a:schemeClr val="dk1"/>
              </a:solidFill>
              <a:latin typeface="Oswald"/>
              <a:ea typeface="Oswald"/>
              <a:cs typeface="Oswald"/>
              <a:sym typeface="Oswald"/>
            </a:endParaRPr>
          </a:p>
          <a:p>
            <a:pPr marL="457200" lvl="0" indent="-346380" algn="l" rtl="0">
              <a:lnSpc>
                <a:spcPct val="200000"/>
              </a:lnSpc>
              <a:spcBef>
                <a:spcPts val="0"/>
              </a:spcBef>
              <a:spcAft>
                <a:spcPts val="0"/>
              </a:spcAft>
              <a:buClr>
                <a:schemeClr val="dk1"/>
              </a:buClr>
              <a:buSzPct val="100000"/>
              <a:buFont typeface="Oswald"/>
              <a:buAutoNum type="arabicPeriod"/>
            </a:pPr>
            <a:r>
              <a:rPr lang="en" sz="4637">
                <a:solidFill>
                  <a:schemeClr val="dk1"/>
                </a:solidFill>
                <a:latin typeface="Oswald"/>
                <a:ea typeface="Oswald"/>
                <a:cs typeface="Oswald"/>
                <a:sym typeface="Oswald"/>
              </a:rPr>
              <a:t>Does the length of the manga play a role in the success of the anime?</a:t>
            </a:r>
            <a:endParaRPr sz="4637">
              <a:solidFill>
                <a:schemeClr val="dk1"/>
              </a:solidFill>
              <a:latin typeface="Oswald"/>
              <a:ea typeface="Oswald"/>
              <a:cs typeface="Oswald"/>
              <a:sym typeface="Oswald"/>
            </a:endParaRPr>
          </a:p>
          <a:p>
            <a:pPr marL="457200" lvl="0" indent="-346380" algn="l" rtl="0">
              <a:lnSpc>
                <a:spcPct val="200000"/>
              </a:lnSpc>
              <a:spcBef>
                <a:spcPts val="0"/>
              </a:spcBef>
              <a:spcAft>
                <a:spcPts val="0"/>
              </a:spcAft>
              <a:buClr>
                <a:schemeClr val="dk1"/>
              </a:buClr>
              <a:buSzPct val="100000"/>
              <a:buFont typeface="Oswald"/>
              <a:buAutoNum type="arabicPeriod"/>
            </a:pPr>
            <a:r>
              <a:rPr lang="en" sz="4637">
                <a:solidFill>
                  <a:schemeClr val="dk1"/>
                </a:solidFill>
                <a:latin typeface="Oswald"/>
                <a:ea typeface="Oswald"/>
                <a:cs typeface="Oswald"/>
                <a:sym typeface="Oswald"/>
              </a:rPr>
              <a:t>Is there a relationship between the success of the manga and the anime?</a:t>
            </a:r>
            <a:endParaRPr sz="4637">
              <a:solidFill>
                <a:schemeClr val="dk1"/>
              </a:solidFill>
              <a:latin typeface="Oswald"/>
              <a:ea typeface="Oswald"/>
              <a:cs typeface="Oswald"/>
              <a:sym typeface="Oswald"/>
            </a:endParaRPr>
          </a:p>
          <a:p>
            <a:pPr marL="0" lvl="0" indent="0" algn="ctr" rtl="0">
              <a:spcBef>
                <a:spcPts val="0"/>
              </a:spcBef>
              <a:spcAft>
                <a:spcPts val="0"/>
              </a:spcAft>
              <a:buNone/>
            </a:pPr>
            <a:endParaRPr>
              <a:solidFill>
                <a:schemeClr val="dk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ctrTitle"/>
          </p:nvPr>
        </p:nvSpPr>
        <p:spPr>
          <a:xfrm>
            <a:off x="361225" y="325450"/>
            <a:ext cx="8520600" cy="863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Data Cleaning</a:t>
            </a:r>
            <a:endParaRPr/>
          </a:p>
        </p:txBody>
      </p:sp>
      <p:sp>
        <p:nvSpPr>
          <p:cNvPr id="85" name="Google Shape;85;p17"/>
          <p:cNvSpPr txBox="1">
            <a:spLocks noGrp="1"/>
          </p:cNvSpPr>
          <p:nvPr>
            <p:ph type="subTitle" idx="1"/>
          </p:nvPr>
        </p:nvSpPr>
        <p:spPr>
          <a:xfrm>
            <a:off x="361225" y="11885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6" name="Google Shape;86;p17"/>
          <p:cNvPicPr preferRelativeResize="0"/>
          <p:nvPr/>
        </p:nvPicPr>
        <p:blipFill>
          <a:blip r:embed="rId3">
            <a:alphaModFix/>
          </a:blip>
          <a:stretch>
            <a:fillRect/>
          </a:stretch>
        </p:blipFill>
        <p:spPr>
          <a:xfrm>
            <a:off x="201925" y="1188550"/>
            <a:ext cx="8839200" cy="1363232"/>
          </a:xfrm>
          <a:prstGeom prst="rect">
            <a:avLst/>
          </a:prstGeom>
          <a:noFill/>
          <a:ln>
            <a:noFill/>
          </a:ln>
        </p:spPr>
      </p:pic>
      <p:pic>
        <p:nvPicPr>
          <p:cNvPr id="87" name="Google Shape;87;p17"/>
          <p:cNvPicPr preferRelativeResize="0"/>
          <p:nvPr/>
        </p:nvPicPr>
        <p:blipFill>
          <a:blip r:embed="rId4">
            <a:alphaModFix/>
          </a:blip>
          <a:stretch>
            <a:fillRect/>
          </a:stretch>
        </p:blipFill>
        <p:spPr>
          <a:xfrm>
            <a:off x="201925" y="2958883"/>
            <a:ext cx="8839203" cy="18081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subTitle" idx="1"/>
          </p:nvPr>
        </p:nvSpPr>
        <p:spPr>
          <a:xfrm>
            <a:off x="124600" y="86250"/>
            <a:ext cx="8909100" cy="76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Oswald"/>
                <a:ea typeface="Oswald"/>
                <a:cs typeface="Oswald"/>
                <a:sym typeface="Oswald"/>
              </a:rPr>
              <a:t>Anime Genre Comparisons </a:t>
            </a:r>
            <a:endParaRPr sz="3600">
              <a:solidFill>
                <a:schemeClr val="dk1"/>
              </a:solidFill>
              <a:latin typeface="Oswald"/>
              <a:ea typeface="Oswald"/>
              <a:cs typeface="Oswald"/>
              <a:sym typeface="Oswald"/>
            </a:endParaRPr>
          </a:p>
        </p:txBody>
      </p:sp>
      <p:pic>
        <p:nvPicPr>
          <p:cNvPr id="93" name="Google Shape;93;p18"/>
          <p:cNvPicPr preferRelativeResize="0"/>
          <p:nvPr/>
        </p:nvPicPr>
        <p:blipFill>
          <a:blip r:embed="rId3">
            <a:alphaModFix/>
          </a:blip>
          <a:stretch>
            <a:fillRect/>
          </a:stretch>
        </p:blipFill>
        <p:spPr>
          <a:xfrm>
            <a:off x="1734400" y="853050"/>
            <a:ext cx="5675199" cy="405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508000" y="67125"/>
            <a:ext cx="8367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1"/>
                </a:solidFill>
                <a:latin typeface="Oswald"/>
                <a:ea typeface="Oswald"/>
                <a:cs typeface="Oswald"/>
                <a:sym typeface="Oswald"/>
              </a:rPr>
              <a:t>Manga Genre Comparisons</a:t>
            </a:r>
            <a:r>
              <a:rPr lang="en" sz="3600">
                <a:solidFill>
                  <a:schemeClr val="dk1"/>
                </a:solidFill>
                <a:latin typeface="Impact"/>
                <a:ea typeface="Impact"/>
                <a:cs typeface="Impact"/>
                <a:sym typeface="Impact"/>
              </a:rPr>
              <a:t> </a:t>
            </a:r>
            <a:endParaRPr sz="3600">
              <a:solidFill>
                <a:schemeClr val="dk1"/>
              </a:solidFill>
              <a:latin typeface="Impact"/>
              <a:ea typeface="Impact"/>
              <a:cs typeface="Impact"/>
              <a:sym typeface="Impact"/>
            </a:endParaRPr>
          </a:p>
        </p:txBody>
      </p:sp>
      <p:pic>
        <p:nvPicPr>
          <p:cNvPr id="99" name="Google Shape;99;p19"/>
          <p:cNvPicPr preferRelativeResize="0"/>
          <p:nvPr/>
        </p:nvPicPr>
        <p:blipFill>
          <a:blip r:embed="rId3">
            <a:alphaModFix/>
          </a:blip>
          <a:stretch>
            <a:fillRect/>
          </a:stretch>
        </p:blipFill>
        <p:spPr>
          <a:xfrm>
            <a:off x="1782075" y="806025"/>
            <a:ext cx="5819450" cy="415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382025" y="848407"/>
            <a:ext cx="4012875" cy="4318993"/>
          </a:xfrm>
          <a:prstGeom prst="rect">
            <a:avLst/>
          </a:prstGeom>
          <a:noFill/>
          <a:ln>
            <a:noFill/>
          </a:ln>
        </p:spPr>
      </p:pic>
      <p:pic>
        <p:nvPicPr>
          <p:cNvPr id="105" name="Google Shape;105;p20"/>
          <p:cNvPicPr preferRelativeResize="0"/>
          <p:nvPr/>
        </p:nvPicPr>
        <p:blipFill>
          <a:blip r:embed="rId4">
            <a:alphaModFix/>
          </a:blip>
          <a:stretch>
            <a:fillRect/>
          </a:stretch>
        </p:blipFill>
        <p:spPr>
          <a:xfrm>
            <a:off x="4904175" y="834862"/>
            <a:ext cx="4012876" cy="4308650"/>
          </a:xfrm>
          <a:prstGeom prst="rect">
            <a:avLst/>
          </a:prstGeom>
          <a:noFill/>
          <a:ln>
            <a:noFill/>
          </a:ln>
        </p:spPr>
      </p:pic>
      <p:sp>
        <p:nvSpPr>
          <p:cNvPr id="106" name="Google Shape;106;p20"/>
          <p:cNvSpPr txBox="1">
            <a:spLocks noGrp="1"/>
          </p:cNvSpPr>
          <p:nvPr>
            <p:ph type="ctrTitle"/>
          </p:nvPr>
        </p:nvSpPr>
        <p:spPr>
          <a:xfrm>
            <a:off x="5044350" y="594300"/>
            <a:ext cx="3872700" cy="3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80"/>
              <a:t>Manga</a:t>
            </a:r>
            <a:endParaRPr sz="3280"/>
          </a:p>
        </p:txBody>
      </p:sp>
      <p:sp>
        <p:nvSpPr>
          <p:cNvPr id="107" name="Google Shape;107;p20"/>
          <p:cNvSpPr txBox="1">
            <a:spLocks noGrp="1"/>
          </p:cNvSpPr>
          <p:nvPr>
            <p:ph type="ctrTitle"/>
          </p:nvPr>
        </p:nvSpPr>
        <p:spPr>
          <a:xfrm>
            <a:off x="522188" y="594300"/>
            <a:ext cx="3872700" cy="3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80"/>
              <a:t>Anime</a:t>
            </a:r>
            <a:endParaRPr sz="328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ctrTitle"/>
          </p:nvPr>
        </p:nvSpPr>
        <p:spPr>
          <a:xfrm>
            <a:off x="359625" y="351600"/>
            <a:ext cx="8520600" cy="1019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Oswald"/>
                <a:ea typeface="Oswald"/>
                <a:cs typeface="Oswald"/>
                <a:sym typeface="Oswald"/>
              </a:rPr>
              <a:t>Hypothesis Development</a:t>
            </a:r>
            <a:endParaRPr>
              <a:latin typeface="Oswald"/>
              <a:ea typeface="Oswald"/>
              <a:cs typeface="Oswald"/>
              <a:sym typeface="Oswald"/>
            </a:endParaRPr>
          </a:p>
        </p:txBody>
      </p:sp>
      <p:sp>
        <p:nvSpPr>
          <p:cNvPr id="113" name="Google Shape;113;p21"/>
          <p:cNvSpPr txBox="1">
            <a:spLocks noGrp="1"/>
          </p:cNvSpPr>
          <p:nvPr>
            <p:ph type="subTitle" idx="1"/>
          </p:nvPr>
        </p:nvSpPr>
        <p:spPr>
          <a:xfrm>
            <a:off x="1083100" y="1607275"/>
            <a:ext cx="7246200" cy="34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150" u="sng">
                <a:solidFill>
                  <a:schemeClr val="dk1"/>
                </a:solidFill>
                <a:latin typeface="Oswald"/>
                <a:ea typeface="Oswald"/>
                <a:cs typeface="Oswald"/>
                <a:sym typeface="Oswald"/>
              </a:rPr>
              <a:t>Hypothesis:</a:t>
            </a:r>
            <a:r>
              <a:rPr lang="en" sz="2150">
                <a:solidFill>
                  <a:schemeClr val="dk1"/>
                </a:solidFill>
                <a:latin typeface="Oswald"/>
                <a:ea typeface="Oswald"/>
                <a:cs typeface="Oswald"/>
                <a:sym typeface="Oswald"/>
              </a:rPr>
              <a:t> If the mean rating of the manga is high, then the rating of it’s anime will be high. </a:t>
            </a:r>
            <a:endParaRPr sz="2150">
              <a:solidFill>
                <a:schemeClr val="dk1"/>
              </a:solidFill>
              <a:latin typeface="Oswald"/>
              <a:ea typeface="Oswald"/>
              <a:cs typeface="Oswald"/>
              <a:sym typeface="Oswald"/>
            </a:endParaRPr>
          </a:p>
          <a:p>
            <a:pPr marL="0" lvl="0" indent="0" algn="l" rtl="0">
              <a:spcBef>
                <a:spcPts val="0"/>
              </a:spcBef>
              <a:spcAft>
                <a:spcPts val="0"/>
              </a:spcAft>
              <a:buClr>
                <a:schemeClr val="dk1"/>
              </a:buClr>
              <a:buSzPts val="1100"/>
              <a:buFont typeface="Arial"/>
              <a:buNone/>
            </a:pPr>
            <a:r>
              <a:rPr lang="en" sz="2150" u="sng">
                <a:solidFill>
                  <a:schemeClr val="dk1"/>
                </a:solidFill>
                <a:latin typeface="Oswald"/>
                <a:ea typeface="Oswald"/>
                <a:cs typeface="Oswald"/>
                <a:sym typeface="Oswald"/>
              </a:rPr>
              <a:t>Null Hypothesis:</a:t>
            </a:r>
            <a:r>
              <a:rPr lang="en" sz="2150">
                <a:solidFill>
                  <a:schemeClr val="dk1"/>
                </a:solidFill>
                <a:latin typeface="Oswald"/>
                <a:ea typeface="Oswald"/>
                <a:cs typeface="Oswald"/>
                <a:sym typeface="Oswald"/>
              </a:rPr>
              <a:t> The mean rating of the manga is high and the rating of the anime is going to be the same or less than manga.</a:t>
            </a:r>
            <a:endParaRPr sz="2150">
              <a:solidFill>
                <a:schemeClr val="dk1"/>
              </a:solidFill>
              <a:latin typeface="Oswald"/>
              <a:ea typeface="Oswald"/>
              <a:cs typeface="Oswald"/>
              <a:sym typeface="Oswald"/>
            </a:endParaRPr>
          </a:p>
          <a:p>
            <a:pPr marL="0" lvl="0" indent="0" algn="l" rtl="0">
              <a:spcBef>
                <a:spcPts val="0"/>
              </a:spcBef>
              <a:spcAft>
                <a:spcPts val="0"/>
              </a:spcAft>
              <a:buClr>
                <a:schemeClr val="dk1"/>
              </a:buClr>
              <a:buSzPts val="1100"/>
              <a:buFont typeface="Arial"/>
              <a:buNone/>
            </a:pPr>
            <a:r>
              <a:rPr lang="en" sz="2150" u="sng">
                <a:solidFill>
                  <a:schemeClr val="dk1"/>
                </a:solidFill>
                <a:latin typeface="Oswald"/>
                <a:ea typeface="Oswald"/>
                <a:cs typeface="Oswald"/>
                <a:sym typeface="Oswald"/>
              </a:rPr>
              <a:t>Alternative Hypothesis:</a:t>
            </a:r>
            <a:r>
              <a:rPr lang="en" sz="2150">
                <a:solidFill>
                  <a:schemeClr val="dk1"/>
                </a:solidFill>
                <a:latin typeface="Oswald"/>
                <a:ea typeface="Oswald"/>
                <a:cs typeface="Oswald"/>
                <a:sym typeface="Oswald"/>
              </a:rPr>
              <a:t> The mean rating of the manga is high and the rating of the anime is going to be higher.</a:t>
            </a:r>
            <a:endParaRPr sz="2150">
              <a:solidFill>
                <a:schemeClr val="dk1"/>
              </a:solidFill>
              <a:latin typeface="Oswald"/>
              <a:ea typeface="Oswald"/>
              <a:cs typeface="Oswald"/>
              <a:sym typeface="Oswald"/>
            </a:endParaRPr>
          </a:p>
          <a:p>
            <a:pPr marL="0" lvl="0" indent="0" algn="l" rtl="0">
              <a:spcBef>
                <a:spcPts val="0"/>
              </a:spcBef>
              <a:spcAft>
                <a:spcPts val="0"/>
              </a:spcAft>
              <a:buClr>
                <a:schemeClr val="dk1"/>
              </a:buClr>
              <a:buSzPts val="1100"/>
              <a:buFont typeface="Arial"/>
              <a:buNone/>
            </a:pPr>
            <a:r>
              <a:rPr lang="en" sz="2150" u="sng">
                <a:solidFill>
                  <a:schemeClr val="dk1"/>
                </a:solidFill>
                <a:latin typeface="Oswald"/>
                <a:ea typeface="Oswald"/>
                <a:cs typeface="Oswald"/>
                <a:sym typeface="Oswald"/>
              </a:rPr>
              <a:t>Significance Level:</a:t>
            </a:r>
            <a:r>
              <a:rPr lang="en" sz="2150">
                <a:solidFill>
                  <a:schemeClr val="dk1"/>
                </a:solidFill>
                <a:latin typeface="Oswald"/>
                <a:ea typeface="Oswald"/>
                <a:cs typeface="Oswald"/>
                <a:sym typeface="Oswald"/>
              </a:rPr>
              <a:t> 0.05</a:t>
            </a:r>
            <a:endParaRPr sz="37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1818</Words>
  <Application>Microsoft Macintosh PowerPoint</Application>
  <PresentationFormat>On-screen Show (16:9)</PresentationFormat>
  <Paragraphs>107</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Oswald</vt:lpstr>
      <vt:lpstr>Impact</vt:lpstr>
      <vt:lpstr>Simple Light</vt:lpstr>
      <vt:lpstr>Manga &amp; Anime</vt:lpstr>
      <vt:lpstr>Introduction</vt:lpstr>
      <vt:lpstr>About the Datasets</vt:lpstr>
      <vt:lpstr>Project Overview</vt:lpstr>
      <vt:lpstr>Data Cleaning</vt:lpstr>
      <vt:lpstr>PowerPoint Presentation</vt:lpstr>
      <vt:lpstr>PowerPoint Presentation</vt:lpstr>
      <vt:lpstr>Manga</vt:lpstr>
      <vt:lpstr>Hypothesis Development</vt:lpstr>
      <vt:lpstr>PowerPoint Presentation</vt:lpstr>
      <vt:lpstr> The Relationship Between Manga Length and Anime Rating:  Chapter Length Exploration    </vt:lpstr>
      <vt:lpstr> The Relationship Between Manga Length and Anime Rating    </vt:lpstr>
      <vt:lpstr>Project Overview Pt. 2</vt:lpstr>
      <vt:lpstr>Summary &amp; Recommendation</vt:lpstr>
      <vt:lpstr>Problems Encountered</vt:lpstr>
      <vt:lpstr>Future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Manga &amp; Anime</dc:title>
  <cp:lastModifiedBy>Jessica Camacho</cp:lastModifiedBy>
  <cp:revision>3</cp:revision>
  <dcterms:modified xsi:type="dcterms:W3CDTF">2022-04-28T22:57:05Z</dcterms:modified>
</cp:coreProperties>
</file>